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7" r:id="rId3"/>
    <p:sldId id="612" r:id="rId4"/>
    <p:sldId id="556" r:id="rId5"/>
    <p:sldId id="610" r:id="rId6"/>
    <p:sldId id="611" r:id="rId7"/>
    <p:sldId id="613" r:id="rId8"/>
    <p:sldId id="557" r:id="rId9"/>
    <p:sldId id="615" r:id="rId10"/>
    <p:sldId id="605" r:id="rId11"/>
    <p:sldId id="609" r:id="rId12"/>
    <p:sldId id="617" r:id="rId13"/>
    <p:sldId id="559" r:id="rId14"/>
    <p:sldId id="560" r:id="rId15"/>
    <p:sldId id="561" r:id="rId16"/>
    <p:sldId id="562" r:id="rId17"/>
    <p:sldId id="558" r:id="rId18"/>
    <p:sldId id="563" r:id="rId19"/>
    <p:sldId id="272" r:id="rId20"/>
    <p:sldId id="564" r:id="rId21"/>
    <p:sldId id="604" r:id="rId22"/>
    <p:sldId id="606" r:id="rId23"/>
    <p:sldId id="607" r:id="rId24"/>
    <p:sldId id="608" r:id="rId25"/>
    <p:sldId id="273" r:id="rId26"/>
    <p:sldId id="614" r:id="rId27"/>
    <p:sldId id="277" r:id="rId28"/>
    <p:sldId id="61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7" autoAdjust="0"/>
    <p:restoredTop sz="75654" autoAdjust="0"/>
  </p:normalViewPr>
  <p:slideViewPr>
    <p:cSldViewPr snapToGrid="0">
      <p:cViewPr varScale="1">
        <p:scale>
          <a:sx n="49" d="100"/>
          <a:sy n="49" d="100"/>
        </p:scale>
        <p:origin x="1141" y="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8534DC-BAD5-4408-95E6-89A9A28F0ED9}" type="datetimeFigureOut">
              <a:rPr lang="en-US" smtClean="0"/>
              <a:t>11/11/2025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14A843-DC73-46A4-9820-5456FE162A5C}" type="slidenum">
              <a:rPr lang="en-US" smtClean="0"/>
              <a:t>‹#›</a:t>
            </a:fld>
            <a:endParaRPr lang="en-US"/>
          </a:p>
        </p:txBody>
      </p:sp>
    </p:spTree>
    <p:extLst>
      <p:ext uri="{BB962C8B-B14F-4D97-AF65-F5344CB8AC3E}">
        <p14:creationId xmlns:p14="http://schemas.microsoft.com/office/powerpoint/2010/main" val="3399168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poloclub.github.io/transformer-explainer/"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x.com/tedx_ai/status/1834346066482987340"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x.com/DrJimFan/status/1834279865933332752/photo/1"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my name is Leland Sampson. Thank you for joining me today for a presentation about generative AI and the practice of law.</a:t>
            </a:r>
          </a:p>
        </p:txBody>
      </p:sp>
      <p:sp>
        <p:nvSpPr>
          <p:cNvPr id="4" name="Slide Number Placeholder 3"/>
          <p:cNvSpPr>
            <a:spLocks noGrp="1"/>
          </p:cNvSpPr>
          <p:nvPr>
            <p:ph type="sldNum" sz="quarter" idx="5"/>
          </p:nvPr>
        </p:nvSpPr>
        <p:spPr/>
        <p:txBody>
          <a:bodyPr/>
          <a:lstStyle/>
          <a:p>
            <a:fld id="{2A14A843-DC73-46A4-9820-5456FE162A5C}" type="slidenum">
              <a:rPr lang="en-US" smtClean="0"/>
              <a:t>1</a:t>
            </a:fld>
            <a:endParaRPr lang="en-US"/>
          </a:p>
        </p:txBody>
      </p:sp>
    </p:spTree>
    <p:extLst>
      <p:ext uri="{BB962C8B-B14F-4D97-AF65-F5344CB8AC3E}">
        <p14:creationId xmlns:p14="http://schemas.microsoft.com/office/powerpoint/2010/main" val="2360270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LLMs are fine-tuned before they are used. The response to a prompt is scored by a human and the LLM tries again. The scoring affects the model weights and influences all future outputs.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https://www.datacamp.com/tutorial/fine-tuning-large-language-models</a:t>
            </a:r>
          </a:p>
          <a:p>
            <a:endParaRPr lang="en-US" dirty="0"/>
          </a:p>
        </p:txBody>
      </p:sp>
      <p:sp>
        <p:nvSpPr>
          <p:cNvPr id="4" name="Slide Number Placeholder 3"/>
          <p:cNvSpPr>
            <a:spLocks noGrp="1"/>
          </p:cNvSpPr>
          <p:nvPr>
            <p:ph type="sldNum" sz="quarter" idx="5"/>
          </p:nvPr>
        </p:nvSpPr>
        <p:spPr/>
        <p:txBody>
          <a:bodyPr/>
          <a:lstStyle/>
          <a:p>
            <a:fld id="{AFA65986-2213-4897-8BB2-6C13F5DB7C4C}" type="slidenum">
              <a:rPr lang="en-US" smtClean="0"/>
              <a:t>10</a:t>
            </a:fld>
            <a:endParaRPr lang="en-US"/>
          </a:p>
        </p:txBody>
      </p:sp>
    </p:spTree>
    <p:extLst>
      <p:ext uri="{BB962C8B-B14F-4D97-AF65-F5344CB8AC3E}">
        <p14:creationId xmlns:p14="http://schemas.microsoft.com/office/powerpoint/2010/main" val="3053036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great research paper on why LLMs hallucinate suggests that the problem is the incentives of benchmarking and fine tuning. The way benchmarks work, the LLM is rewarded for guessing and so it scores higher, but at the cost of inaccuracies like hallucinations.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https://arxiv.org/pdf/2509.04664</a:t>
            </a:r>
          </a:p>
          <a:p>
            <a:endParaRPr lang="en-US" dirty="0"/>
          </a:p>
        </p:txBody>
      </p:sp>
      <p:sp>
        <p:nvSpPr>
          <p:cNvPr id="4" name="Slide Number Placeholder 3"/>
          <p:cNvSpPr>
            <a:spLocks noGrp="1"/>
          </p:cNvSpPr>
          <p:nvPr>
            <p:ph type="sldNum" sz="quarter" idx="5"/>
          </p:nvPr>
        </p:nvSpPr>
        <p:spPr/>
        <p:txBody>
          <a:bodyPr/>
          <a:lstStyle/>
          <a:p>
            <a:fld id="{2A14A843-DC73-46A4-9820-5456FE162A5C}" type="slidenum">
              <a:rPr lang="en-US" smtClean="0"/>
              <a:t>11</a:t>
            </a:fld>
            <a:endParaRPr lang="en-US"/>
          </a:p>
        </p:txBody>
      </p:sp>
    </p:spTree>
    <p:extLst>
      <p:ext uri="{BB962C8B-B14F-4D97-AF65-F5344CB8AC3E}">
        <p14:creationId xmlns:p14="http://schemas.microsoft.com/office/powerpoint/2010/main" val="2811096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System prompts are sets of instructions and guardrails that tell the LLM how to respond to a user prompt. As an example, Anthropic publishes the system prompt for their chatbot Claude and the system prompt has a guardrail that says Claude “</a:t>
            </a:r>
            <a:r>
              <a:rPr lang="en-US" sz="1200" b="0" i="0" kern="1200" dirty="0">
                <a:solidFill>
                  <a:schemeClr val="tx1"/>
                </a:solidFill>
                <a:effectLst/>
                <a:latin typeface="+mn-lt"/>
                <a:ea typeface="+mn-ea"/>
                <a:cs typeface="+mn-cs"/>
              </a:rPr>
              <a:t>does not provide information that could be used to make chemical or biological or nuclear weapons.</a:t>
            </a:r>
            <a:endParaRPr lang="en-US" dirty="0"/>
          </a:p>
          <a:p>
            <a:endParaRPr lang="en-US" dirty="0"/>
          </a:p>
          <a:p>
            <a:r>
              <a:rPr lang="en-US" dirty="0"/>
              <a:t>https://promptengineering.org/system-prompts-in-large-language-models/</a:t>
            </a:r>
          </a:p>
          <a:p>
            <a:endParaRPr lang="en-US" dirty="0"/>
          </a:p>
          <a:p>
            <a:r>
              <a:rPr lang="en-US" dirty="0"/>
              <a:t>https://generativeai.pub/understanding-system-and-normal-prompts-in-llm-how-they-work-and-differ-df9ea490546c</a:t>
            </a:r>
          </a:p>
          <a:p>
            <a:endParaRPr lang="en-US" dirty="0"/>
          </a:p>
          <a:p>
            <a:r>
              <a:rPr lang="en-US" dirty="0"/>
              <a:t>https://docs.claude.com/en/release-notes/system-prompts</a:t>
            </a:r>
          </a:p>
          <a:p>
            <a:endParaRPr lang="en-US" dirty="0"/>
          </a:p>
        </p:txBody>
      </p:sp>
      <p:sp>
        <p:nvSpPr>
          <p:cNvPr id="4" name="Slide Number Placeholder 3"/>
          <p:cNvSpPr>
            <a:spLocks noGrp="1"/>
          </p:cNvSpPr>
          <p:nvPr>
            <p:ph type="sldNum" sz="quarter" idx="5"/>
          </p:nvPr>
        </p:nvSpPr>
        <p:spPr/>
        <p:txBody>
          <a:bodyPr/>
          <a:lstStyle/>
          <a:p>
            <a:fld id="{2A14A843-DC73-46A4-9820-5456FE162A5C}" type="slidenum">
              <a:rPr lang="en-US" smtClean="0"/>
              <a:t>12</a:t>
            </a:fld>
            <a:endParaRPr lang="en-US"/>
          </a:p>
        </p:txBody>
      </p:sp>
    </p:spTree>
    <p:extLst>
      <p:ext uri="{BB962C8B-B14F-4D97-AF65-F5344CB8AC3E}">
        <p14:creationId xmlns:p14="http://schemas.microsoft.com/office/powerpoint/2010/main" val="1957234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how a LLM picks the next word in an output. First, words are transformed into tokens.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Visual taken from https://www.economist.com/interactive/science-and-technology/2023/04/22/large-creative-ai-models-will-transform-how-we-live-and-work</a:t>
            </a:r>
          </a:p>
          <a:p>
            <a:endParaRPr lang="en-US" dirty="0"/>
          </a:p>
        </p:txBody>
      </p:sp>
      <p:sp>
        <p:nvSpPr>
          <p:cNvPr id="4" name="Date Placeholder 3"/>
          <p:cNvSpPr>
            <a:spLocks noGrp="1"/>
          </p:cNvSpPr>
          <p:nvPr>
            <p:ph type="dt" idx="1"/>
          </p:nvPr>
        </p:nvSpPr>
        <p:spPr/>
        <p:txBody>
          <a:bodyPr/>
          <a:lstStyle/>
          <a:p>
            <a:r>
              <a:rPr lang="en-US"/>
              <a:t>09/12/2019</a:t>
            </a:r>
          </a:p>
        </p:txBody>
      </p:sp>
      <p:sp>
        <p:nvSpPr>
          <p:cNvPr id="5" name="Footer Placeholder 4"/>
          <p:cNvSpPr>
            <a:spLocks noGrp="1"/>
          </p:cNvSpPr>
          <p:nvPr>
            <p:ph type="ftr" sz="quarter" idx="4"/>
          </p:nvPr>
        </p:nvSpPr>
        <p:spPr/>
        <p:txBody>
          <a:bodyPr/>
          <a:lstStyle/>
          <a:p>
            <a:r>
              <a:rPr lang="en-US"/>
              <a:t>Access to Justice - Thurgood Marshall State Law Library</a:t>
            </a:r>
          </a:p>
        </p:txBody>
      </p:sp>
      <p:sp>
        <p:nvSpPr>
          <p:cNvPr id="6" name="Slide Number Placeholder 5"/>
          <p:cNvSpPr>
            <a:spLocks noGrp="1"/>
          </p:cNvSpPr>
          <p:nvPr>
            <p:ph type="sldNum" sz="quarter" idx="5"/>
          </p:nvPr>
        </p:nvSpPr>
        <p:spPr/>
        <p:txBody>
          <a:bodyPr/>
          <a:lstStyle/>
          <a:p>
            <a:fld id="{7CF2CB78-E2D9-4FB5-928F-69FB5BC6EED8}" type="slidenum">
              <a:rPr lang="en-US" smtClean="0"/>
              <a:t>13</a:t>
            </a:fld>
            <a:endParaRPr lang="en-US"/>
          </a:p>
        </p:txBody>
      </p:sp>
    </p:spTree>
    <p:extLst>
      <p:ext uri="{BB962C8B-B14F-4D97-AF65-F5344CB8AC3E}">
        <p14:creationId xmlns:p14="http://schemas.microsoft.com/office/powerpoint/2010/main" val="1913320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the tokens are assigned a vector that comes from the training set. This begins the process of teasing out meaning, Similar words have similar vectors. it’s called embedding.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Visual taken from https://www.economist.com/interactive/science-and-technology/2023/04/22/large-creative-ai-models-will-transform-how-we-live-and-work</a:t>
            </a:r>
          </a:p>
          <a:p>
            <a:endParaRPr lang="en-US" dirty="0"/>
          </a:p>
        </p:txBody>
      </p:sp>
      <p:sp>
        <p:nvSpPr>
          <p:cNvPr id="4" name="Date Placeholder 3"/>
          <p:cNvSpPr>
            <a:spLocks noGrp="1"/>
          </p:cNvSpPr>
          <p:nvPr>
            <p:ph type="dt" idx="1"/>
          </p:nvPr>
        </p:nvSpPr>
        <p:spPr/>
        <p:txBody>
          <a:bodyPr/>
          <a:lstStyle/>
          <a:p>
            <a:r>
              <a:rPr lang="en-US"/>
              <a:t>09/12/2019</a:t>
            </a:r>
          </a:p>
        </p:txBody>
      </p:sp>
      <p:sp>
        <p:nvSpPr>
          <p:cNvPr id="5" name="Footer Placeholder 4"/>
          <p:cNvSpPr>
            <a:spLocks noGrp="1"/>
          </p:cNvSpPr>
          <p:nvPr>
            <p:ph type="ftr" sz="quarter" idx="4"/>
          </p:nvPr>
        </p:nvSpPr>
        <p:spPr/>
        <p:txBody>
          <a:bodyPr/>
          <a:lstStyle/>
          <a:p>
            <a:r>
              <a:rPr lang="en-US"/>
              <a:t>Access to Justice - Thurgood Marshall State Law Library</a:t>
            </a:r>
          </a:p>
        </p:txBody>
      </p:sp>
      <p:sp>
        <p:nvSpPr>
          <p:cNvPr id="6" name="Slide Number Placeholder 5"/>
          <p:cNvSpPr>
            <a:spLocks noGrp="1"/>
          </p:cNvSpPr>
          <p:nvPr>
            <p:ph type="sldNum" sz="quarter" idx="5"/>
          </p:nvPr>
        </p:nvSpPr>
        <p:spPr/>
        <p:txBody>
          <a:bodyPr/>
          <a:lstStyle/>
          <a:p>
            <a:fld id="{7CF2CB78-E2D9-4FB5-928F-69FB5BC6EED8}" type="slidenum">
              <a:rPr lang="en-US" smtClean="0"/>
              <a:t>14</a:t>
            </a:fld>
            <a:endParaRPr lang="en-US"/>
          </a:p>
        </p:txBody>
      </p:sp>
    </p:spTree>
    <p:extLst>
      <p:ext uri="{BB962C8B-B14F-4D97-AF65-F5344CB8AC3E}">
        <p14:creationId xmlns:p14="http://schemas.microsoft.com/office/powerpoint/2010/main" val="3445215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Attention was the innovation of the 2017 paper and it allows the LLM to capture meaning and relationships even between words that are far apart in a text. LLMs do the same attention task in parallel looking at different parts of the text. It’s the parallel nature of attention has made </a:t>
            </a:r>
            <a:r>
              <a:rPr lang="en-US" dirty="0" err="1"/>
              <a:t>nVidia</a:t>
            </a:r>
            <a:r>
              <a:rPr lang="en-US" dirty="0"/>
              <a:t> a 5 trillion dollar company.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Visual taken from https://www.economist.com/interactive/science-and-technology/2023/04/22/large-creative-ai-models-will-transform-how-we-live-and-work</a:t>
            </a:r>
          </a:p>
          <a:p>
            <a:endParaRPr lang="en-US" dirty="0"/>
          </a:p>
        </p:txBody>
      </p:sp>
      <p:sp>
        <p:nvSpPr>
          <p:cNvPr id="4" name="Date Placeholder 3"/>
          <p:cNvSpPr>
            <a:spLocks noGrp="1"/>
          </p:cNvSpPr>
          <p:nvPr>
            <p:ph type="dt" idx="1"/>
          </p:nvPr>
        </p:nvSpPr>
        <p:spPr/>
        <p:txBody>
          <a:bodyPr/>
          <a:lstStyle/>
          <a:p>
            <a:r>
              <a:rPr lang="en-US"/>
              <a:t>09/12/2019</a:t>
            </a:r>
          </a:p>
        </p:txBody>
      </p:sp>
      <p:sp>
        <p:nvSpPr>
          <p:cNvPr id="5" name="Footer Placeholder 4"/>
          <p:cNvSpPr>
            <a:spLocks noGrp="1"/>
          </p:cNvSpPr>
          <p:nvPr>
            <p:ph type="ftr" sz="quarter" idx="4"/>
          </p:nvPr>
        </p:nvSpPr>
        <p:spPr/>
        <p:txBody>
          <a:bodyPr/>
          <a:lstStyle/>
          <a:p>
            <a:r>
              <a:rPr lang="en-US"/>
              <a:t>Access to Justice - Thurgood Marshall State Law Library</a:t>
            </a:r>
          </a:p>
        </p:txBody>
      </p:sp>
      <p:sp>
        <p:nvSpPr>
          <p:cNvPr id="6" name="Slide Number Placeholder 5"/>
          <p:cNvSpPr>
            <a:spLocks noGrp="1"/>
          </p:cNvSpPr>
          <p:nvPr>
            <p:ph type="sldNum" sz="quarter" idx="5"/>
          </p:nvPr>
        </p:nvSpPr>
        <p:spPr/>
        <p:txBody>
          <a:bodyPr/>
          <a:lstStyle/>
          <a:p>
            <a:fld id="{7CF2CB78-E2D9-4FB5-928F-69FB5BC6EED8}" type="slidenum">
              <a:rPr lang="en-US" smtClean="0"/>
              <a:t>15</a:t>
            </a:fld>
            <a:endParaRPr lang="en-US"/>
          </a:p>
        </p:txBody>
      </p:sp>
    </p:spTree>
    <p:extLst>
      <p:ext uri="{BB962C8B-B14F-4D97-AF65-F5344CB8AC3E}">
        <p14:creationId xmlns:p14="http://schemas.microsoft.com/office/powerpoint/2010/main" val="4084544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nobs to adjust in an LLM, but temperature is one of the easiest for users to understand and tweak. Increasing the temperature will increase the randomness and result in more creativity at the cost of more hallucinations.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Visual taken from https://www.economist.com/interactive/science-and-technology/2023/04/22/large-creative-ai-models-will-transform-how-we-live-and-work</a:t>
            </a:r>
          </a:p>
          <a:p>
            <a:endParaRPr lang="en-US" dirty="0"/>
          </a:p>
        </p:txBody>
      </p:sp>
      <p:sp>
        <p:nvSpPr>
          <p:cNvPr id="4" name="Date Placeholder 3"/>
          <p:cNvSpPr>
            <a:spLocks noGrp="1"/>
          </p:cNvSpPr>
          <p:nvPr>
            <p:ph type="dt" idx="1"/>
          </p:nvPr>
        </p:nvSpPr>
        <p:spPr/>
        <p:txBody>
          <a:bodyPr/>
          <a:lstStyle/>
          <a:p>
            <a:r>
              <a:rPr lang="en-US"/>
              <a:t>09/12/2019</a:t>
            </a:r>
          </a:p>
        </p:txBody>
      </p:sp>
      <p:sp>
        <p:nvSpPr>
          <p:cNvPr id="5" name="Footer Placeholder 4"/>
          <p:cNvSpPr>
            <a:spLocks noGrp="1"/>
          </p:cNvSpPr>
          <p:nvPr>
            <p:ph type="ftr" sz="quarter" idx="4"/>
          </p:nvPr>
        </p:nvSpPr>
        <p:spPr/>
        <p:txBody>
          <a:bodyPr/>
          <a:lstStyle/>
          <a:p>
            <a:r>
              <a:rPr lang="en-US"/>
              <a:t>Access to Justice - Thurgood Marshall State Law Library</a:t>
            </a:r>
          </a:p>
        </p:txBody>
      </p:sp>
      <p:sp>
        <p:nvSpPr>
          <p:cNvPr id="6" name="Slide Number Placeholder 5"/>
          <p:cNvSpPr>
            <a:spLocks noGrp="1"/>
          </p:cNvSpPr>
          <p:nvPr>
            <p:ph type="sldNum" sz="quarter" idx="5"/>
          </p:nvPr>
        </p:nvSpPr>
        <p:spPr/>
        <p:txBody>
          <a:bodyPr/>
          <a:lstStyle/>
          <a:p>
            <a:fld id="{7CF2CB78-E2D9-4FB5-928F-69FB5BC6EED8}" type="slidenum">
              <a:rPr lang="en-US" smtClean="0"/>
              <a:t>16</a:t>
            </a:fld>
            <a:endParaRPr lang="en-US"/>
          </a:p>
        </p:txBody>
      </p:sp>
    </p:spTree>
    <p:extLst>
      <p:ext uri="{BB962C8B-B14F-4D97-AF65-F5344CB8AC3E}">
        <p14:creationId xmlns:p14="http://schemas.microsoft.com/office/powerpoint/2010/main" val="147586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website uses the GPT 2 model to visually show you how the LLM is generating the next word in a sentence. I suggest you play with it, it’s very fun.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https://poloclub.github.io/transformer-explainer/</a:t>
            </a:r>
            <a:endParaRPr lang="en-US" dirty="0"/>
          </a:p>
          <a:p>
            <a:endParaRPr lang="en-US" dirty="0"/>
          </a:p>
        </p:txBody>
      </p:sp>
      <p:sp>
        <p:nvSpPr>
          <p:cNvPr id="4" name="Slide Number Placeholder 3"/>
          <p:cNvSpPr>
            <a:spLocks noGrp="1"/>
          </p:cNvSpPr>
          <p:nvPr>
            <p:ph type="sldNum" sz="quarter" idx="5"/>
          </p:nvPr>
        </p:nvSpPr>
        <p:spPr/>
        <p:txBody>
          <a:bodyPr/>
          <a:lstStyle/>
          <a:p>
            <a:fld id="{2A14A843-DC73-46A4-9820-5456FE162A5C}" type="slidenum">
              <a:rPr lang="en-US" smtClean="0"/>
              <a:t>17</a:t>
            </a:fld>
            <a:endParaRPr lang="en-US"/>
          </a:p>
        </p:txBody>
      </p:sp>
    </p:spTree>
    <p:extLst>
      <p:ext uri="{BB962C8B-B14F-4D97-AF65-F5344CB8AC3E}">
        <p14:creationId xmlns:p14="http://schemas.microsoft.com/office/powerpoint/2010/main" val="3858498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bot can speak coherently, but what does that get you? It only “knows” things from its training data and the temperature that makes it creative can make things up. How to we get knowledge into the bot?</a:t>
            </a:r>
          </a:p>
        </p:txBody>
      </p:sp>
      <p:sp>
        <p:nvSpPr>
          <p:cNvPr id="4" name="Slide Number Placeholder 3"/>
          <p:cNvSpPr>
            <a:spLocks noGrp="1"/>
          </p:cNvSpPr>
          <p:nvPr>
            <p:ph type="sldNum" sz="quarter" idx="5"/>
          </p:nvPr>
        </p:nvSpPr>
        <p:spPr/>
        <p:txBody>
          <a:bodyPr/>
          <a:lstStyle/>
          <a:p>
            <a:fld id="{2A14A843-DC73-46A4-9820-5456FE162A5C}" type="slidenum">
              <a:rPr lang="en-US" smtClean="0"/>
              <a:t>18</a:t>
            </a:fld>
            <a:endParaRPr lang="en-US"/>
          </a:p>
        </p:txBody>
      </p:sp>
    </p:spTree>
    <p:extLst>
      <p:ext uri="{BB962C8B-B14F-4D97-AF65-F5344CB8AC3E}">
        <p14:creationId xmlns:p14="http://schemas.microsoft.com/office/powerpoint/2010/main" val="2241351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common approach is Retrieval Augmented Generation. Here, the user’s prompt first goes to a search tool that finds relevant information in a knowledgebase. The original prompt and context taken from the knowledgebase then go to the LLM for processing and the user gets an output.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https://vti.com.vn/a-comprehensive-guide-to-rag-genai</a:t>
            </a:r>
          </a:p>
          <a:p>
            <a:endParaRPr lang="en-US" dirty="0"/>
          </a:p>
        </p:txBody>
      </p:sp>
      <p:sp>
        <p:nvSpPr>
          <p:cNvPr id="4" name="Slide Number Placeholder 3"/>
          <p:cNvSpPr>
            <a:spLocks noGrp="1"/>
          </p:cNvSpPr>
          <p:nvPr>
            <p:ph type="sldNum" sz="quarter" idx="5"/>
          </p:nvPr>
        </p:nvSpPr>
        <p:spPr/>
        <p:txBody>
          <a:bodyPr/>
          <a:lstStyle/>
          <a:p>
            <a:fld id="{AEB628BA-8C56-4421-8950-BAB8F6A849F9}" type="slidenum">
              <a:rPr lang="en-US" smtClean="0"/>
              <a:t>19</a:t>
            </a:fld>
            <a:endParaRPr lang="en-US"/>
          </a:p>
        </p:txBody>
      </p:sp>
    </p:spTree>
    <p:extLst>
      <p:ext uri="{BB962C8B-B14F-4D97-AF65-F5344CB8AC3E}">
        <p14:creationId xmlns:p14="http://schemas.microsoft.com/office/powerpoint/2010/main" val="3965729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touches on several topics in in abbreviated form. I will distinguish generative AI from other types of AI, describe the research paper that sparked classical GPTs, briefly describe the reasoning models that are the current state of the art, discuss hallucinations and accuracy throughout, and wrap up with why I think every lawyer needs to pay attention to AI</a:t>
            </a:r>
          </a:p>
        </p:txBody>
      </p:sp>
      <p:sp>
        <p:nvSpPr>
          <p:cNvPr id="4" name="Slide Number Placeholder 3"/>
          <p:cNvSpPr>
            <a:spLocks noGrp="1"/>
          </p:cNvSpPr>
          <p:nvPr>
            <p:ph type="sldNum" sz="quarter" idx="5"/>
          </p:nvPr>
        </p:nvSpPr>
        <p:spPr/>
        <p:txBody>
          <a:bodyPr/>
          <a:lstStyle/>
          <a:p>
            <a:fld id="{2A14A843-DC73-46A4-9820-5456FE162A5C}" type="slidenum">
              <a:rPr lang="en-US" smtClean="0"/>
              <a:t>2</a:t>
            </a:fld>
            <a:endParaRPr lang="en-US"/>
          </a:p>
        </p:txBody>
      </p:sp>
    </p:spTree>
    <p:extLst>
      <p:ext uri="{BB962C8B-B14F-4D97-AF65-F5344CB8AC3E}">
        <p14:creationId xmlns:p14="http://schemas.microsoft.com/office/powerpoint/2010/main" val="18581996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RAG can be useful, but the user quickly discovers the limits. If the front end search or knowledge base are poor, outputs will likewise be useless. If the answer is one small needle in the haystack the LLM might not find it for the output. Also, the randomness of the LLM can sometimes cause it to ignore the knowledge source and use the output from it’s parametric memory that comes from it’s training data.</a:t>
            </a:r>
          </a:p>
        </p:txBody>
      </p:sp>
      <p:sp>
        <p:nvSpPr>
          <p:cNvPr id="4" name="Slide Number Placeholder 3"/>
          <p:cNvSpPr>
            <a:spLocks noGrp="1"/>
          </p:cNvSpPr>
          <p:nvPr>
            <p:ph type="sldNum" sz="quarter" idx="5"/>
          </p:nvPr>
        </p:nvSpPr>
        <p:spPr/>
        <p:txBody>
          <a:bodyPr/>
          <a:lstStyle/>
          <a:p>
            <a:fld id="{2A14A843-DC73-46A4-9820-5456FE162A5C}" type="slidenum">
              <a:rPr lang="en-US" smtClean="0"/>
              <a:t>20</a:t>
            </a:fld>
            <a:endParaRPr lang="en-US"/>
          </a:p>
        </p:txBody>
      </p:sp>
    </p:spTree>
    <p:extLst>
      <p:ext uri="{BB962C8B-B14F-4D97-AF65-F5344CB8AC3E}">
        <p14:creationId xmlns:p14="http://schemas.microsoft.com/office/powerpoint/2010/main" val="3534274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massive array of memory experts is another attempt to improve outputs. Here an LLM has thousands of small SLMs fine tuned on specific areas of knowledge. For example there may be model trained on the UCC statutory text, another on cases involving the UCC, etc. Here, the LLM is an orchestrator that picks which SML is appropriate for a subset of the prompt. The SLM generates an output and those tokens are used to increase the context of the original prompt. Eventually the orchestrating LLM provides a response.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https://arxiv.org/html/2406.17642v1</a:t>
            </a:r>
          </a:p>
          <a:p>
            <a:endParaRPr lang="en-US" dirty="0"/>
          </a:p>
        </p:txBody>
      </p:sp>
      <p:sp>
        <p:nvSpPr>
          <p:cNvPr id="4" name="Slide Number Placeholder 3"/>
          <p:cNvSpPr>
            <a:spLocks noGrp="1"/>
          </p:cNvSpPr>
          <p:nvPr>
            <p:ph type="sldNum" sz="quarter" idx="5"/>
          </p:nvPr>
        </p:nvSpPr>
        <p:spPr/>
        <p:txBody>
          <a:bodyPr/>
          <a:lstStyle/>
          <a:p>
            <a:fld id="{AFA65986-2213-4897-8BB2-6C13F5DB7C4C}" type="slidenum">
              <a:rPr lang="en-US" smtClean="0"/>
              <a:t>21</a:t>
            </a:fld>
            <a:endParaRPr lang="en-US"/>
          </a:p>
        </p:txBody>
      </p:sp>
    </p:spTree>
    <p:extLst>
      <p:ext uri="{BB962C8B-B14F-4D97-AF65-F5344CB8AC3E}">
        <p14:creationId xmlns:p14="http://schemas.microsoft.com/office/powerpoint/2010/main" val="2777059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Reasoning models are the next frontier. This approach breaks prompts down into chains of thought where the LLM steps through the response many times. Another part of the LLM evaluates the chains of thought and picks the best one. When the models say the are “</a:t>
            </a:r>
            <a:r>
              <a:rPr lang="en-US" dirty="0" err="1"/>
              <a:t>thinking”this</a:t>
            </a:r>
            <a:r>
              <a:rPr lang="en-US" dirty="0"/>
              <a:t> is what’s going on in the background. </a:t>
            </a:r>
          </a:p>
          <a:p>
            <a:endParaRPr lang="en-US" dirty="0"/>
          </a:p>
          <a:p>
            <a:r>
              <a:rPr lang="en-US" dirty="0">
                <a:hlinkClick r:id="rId3"/>
              </a:rPr>
              <a:t>https://x.com/tedx_ai/status/1834346066482987340</a:t>
            </a:r>
            <a:endParaRPr lang="en-US" dirty="0"/>
          </a:p>
        </p:txBody>
      </p:sp>
      <p:sp>
        <p:nvSpPr>
          <p:cNvPr id="4" name="Slide Number Placeholder 3"/>
          <p:cNvSpPr>
            <a:spLocks noGrp="1"/>
          </p:cNvSpPr>
          <p:nvPr>
            <p:ph type="sldNum" sz="quarter" idx="5"/>
          </p:nvPr>
        </p:nvSpPr>
        <p:spPr/>
        <p:txBody>
          <a:bodyPr/>
          <a:lstStyle/>
          <a:p>
            <a:fld id="{AFA65986-2213-4897-8BB2-6C13F5DB7C4C}" type="slidenum">
              <a:rPr lang="en-US" smtClean="0"/>
              <a:t>22</a:t>
            </a:fld>
            <a:endParaRPr lang="en-US"/>
          </a:p>
        </p:txBody>
      </p:sp>
    </p:spTree>
    <p:extLst>
      <p:ext uri="{BB962C8B-B14F-4D97-AF65-F5344CB8AC3E}">
        <p14:creationId xmlns:p14="http://schemas.microsoft.com/office/powerpoint/2010/main" val="38728587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reasoning models are using compute resources when the prompt is processed. Classic LLM models take a lot of resources to train but then the marginal cost to generate tokens is minimal. The reasoning models use significant amounts of processing power to produce and evaluate the chains of thought. And this means the marginal cost of generating outputs is a lot higher.</a:t>
            </a:r>
          </a:p>
          <a:p>
            <a:endParaRPr lang="en-US" dirty="0"/>
          </a:p>
          <a:p>
            <a:r>
              <a:rPr lang="en-US" dirty="0"/>
              <a:t>This energy cost is why big tech companies are leasing nuclear reactors to fuel their AI datacenters. </a:t>
            </a:r>
          </a:p>
          <a:p>
            <a:endParaRPr lang="en-US" dirty="0"/>
          </a:p>
          <a:p>
            <a:r>
              <a:rPr lang="en-US" dirty="0">
                <a:hlinkClick r:id="rId3"/>
              </a:rPr>
              <a:t>https://x.com/DrJimFan/status/1834279865933332752/photo/1</a:t>
            </a:r>
            <a:endParaRPr lang="en-US" dirty="0"/>
          </a:p>
          <a:p>
            <a:endParaRPr lang="en-US" dirty="0"/>
          </a:p>
          <a:p>
            <a:r>
              <a:rPr lang="en-US" dirty="0"/>
              <a:t>7 minutes</a:t>
            </a:r>
          </a:p>
        </p:txBody>
      </p:sp>
      <p:sp>
        <p:nvSpPr>
          <p:cNvPr id="4" name="Slide Number Placeholder 3"/>
          <p:cNvSpPr>
            <a:spLocks noGrp="1"/>
          </p:cNvSpPr>
          <p:nvPr>
            <p:ph type="sldNum" sz="quarter" idx="5"/>
          </p:nvPr>
        </p:nvSpPr>
        <p:spPr/>
        <p:txBody>
          <a:bodyPr/>
          <a:lstStyle/>
          <a:p>
            <a:fld id="{AFA65986-2213-4897-8BB2-6C13F5DB7C4C}" type="slidenum">
              <a:rPr lang="en-US" smtClean="0"/>
              <a:t>23</a:t>
            </a:fld>
            <a:endParaRPr lang="en-US"/>
          </a:p>
        </p:txBody>
      </p:sp>
    </p:spTree>
    <p:extLst>
      <p:ext uri="{BB962C8B-B14F-4D97-AF65-F5344CB8AC3E}">
        <p14:creationId xmlns:p14="http://schemas.microsoft.com/office/powerpoint/2010/main" val="33956772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the last section of our time together, I want to explain what I think all this has to do with the practice of law.</a:t>
            </a:r>
          </a:p>
          <a:p>
            <a:endParaRPr lang="en-US" dirty="0"/>
          </a:p>
        </p:txBody>
      </p:sp>
      <p:sp>
        <p:nvSpPr>
          <p:cNvPr id="4" name="Slide Number Placeholder 3"/>
          <p:cNvSpPr>
            <a:spLocks noGrp="1"/>
          </p:cNvSpPr>
          <p:nvPr>
            <p:ph type="sldNum" sz="quarter" idx="5"/>
          </p:nvPr>
        </p:nvSpPr>
        <p:spPr/>
        <p:txBody>
          <a:bodyPr/>
          <a:lstStyle/>
          <a:p>
            <a:fld id="{2A14A843-DC73-46A4-9820-5456FE162A5C}" type="slidenum">
              <a:rPr lang="en-US" smtClean="0"/>
              <a:t>24</a:t>
            </a:fld>
            <a:endParaRPr lang="en-US"/>
          </a:p>
        </p:txBody>
      </p:sp>
    </p:spTree>
    <p:extLst>
      <p:ext uri="{BB962C8B-B14F-4D97-AF65-F5344CB8AC3E}">
        <p14:creationId xmlns:p14="http://schemas.microsoft.com/office/powerpoint/2010/main" val="26743737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 need to introduce a concept called beside, inside, and outside. This defines the way lawyers intact with generative AI. A chatbot like Claude sits beside the user. The user has to enter a prompt, give it some data, get an output, then copy that output into their Word document. This is a return to the command line interface. You don’t have to know specific commands and syntax, but the volume of context you have to dump into the prompt increases the friction of the interaction.</a:t>
            </a:r>
          </a:p>
          <a:p>
            <a:endParaRPr lang="en-US" dirty="0"/>
          </a:p>
          <a:p>
            <a:r>
              <a:rPr lang="en-US" dirty="0"/>
              <a:t>Increasingly we are seeing AI integrated inside of apps, such as Copilot in Microsoft Word. Menus and user interfaces will be simplified and apps will perform complicated tasks in with simple commands. Imagine telling Word to build a table of authorities for your brief automatically.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don’t think you can buy a piece of legal tech software that doesn’t claim to have some AI magic.</a:t>
            </a:r>
          </a:p>
          <a:p>
            <a:endParaRPr lang="en-US" dirty="0"/>
          </a:p>
          <a:p>
            <a:r>
              <a:rPr lang="en-US" dirty="0"/>
              <a:t>Eventually, the AI interface will sit outside of your apps and data. The interface will be an agent that is aware of the context in which you are working. Based on data feeds like email and shared repositories like SharePoint, systems will proactively ask you if you want it to accomplish a task or take an action. The agent will then orchestrate your apps and data to accomplish the task.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https://www.youtube.com/watch?time_continue=205&amp;v=h41Uc73xph4</a:t>
            </a:r>
          </a:p>
          <a:p>
            <a:endParaRPr lang="en-US" dirty="0"/>
          </a:p>
          <a:p>
            <a:endParaRPr lang="en-US" dirty="0"/>
          </a:p>
        </p:txBody>
      </p:sp>
      <p:sp>
        <p:nvSpPr>
          <p:cNvPr id="4" name="Slide Number Placeholder 3"/>
          <p:cNvSpPr>
            <a:spLocks noGrp="1"/>
          </p:cNvSpPr>
          <p:nvPr>
            <p:ph type="sldNum" sz="quarter" idx="5"/>
          </p:nvPr>
        </p:nvSpPr>
        <p:spPr/>
        <p:txBody>
          <a:bodyPr/>
          <a:lstStyle/>
          <a:p>
            <a:fld id="{1E373EAC-06F0-4E5B-9631-60FA825E9B7F}" type="slidenum">
              <a:rPr lang="en-US" smtClean="0"/>
              <a:t>25</a:t>
            </a:fld>
            <a:endParaRPr lang="en-US"/>
          </a:p>
        </p:txBody>
      </p:sp>
    </p:spTree>
    <p:extLst>
      <p:ext uri="{BB962C8B-B14F-4D97-AF65-F5344CB8AC3E}">
        <p14:creationId xmlns:p14="http://schemas.microsoft.com/office/powerpoint/2010/main" val="864733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Modern practice of law requires using computers. Rule 1.1 of the Rules of Professional Conduct require that lawyers remain abreast of the risks and benefits of technology. Supervising attorneys also have a duty to ensure the firm has things like AI policies to govern ethical use. The flurry of attorneys being sanctioned for the inappropriate use of GenAI systems shows the downside risks. If the systems that we use to practice law are infused with generative AI, then I think some knowledge of it is not only advisable, but mandatory for all attorneys.</a:t>
            </a:r>
          </a:p>
          <a:p>
            <a:endParaRPr lang="en-US" dirty="0"/>
          </a:p>
          <a:p>
            <a:r>
              <a:rPr lang="en-US" dirty="0"/>
              <a:t>https://www.americanbar.org/groups/professional_responsibility/publications/model_rules_of_professional_conduct/rule_1_1_competence/comment_on_rule_1_1/</a:t>
            </a:r>
          </a:p>
          <a:p>
            <a:endParaRPr lang="en-US" dirty="0"/>
          </a:p>
          <a:p>
            <a:r>
              <a:rPr lang="en-US" dirty="0"/>
              <a:t>https://www.americanbar.org/groups/professional_responsibility/publications/model_rules_of_professional_conduct/rule_5_1_responsibilities_of_a_partner_or_supervisory_lawyer/</a:t>
            </a:r>
          </a:p>
          <a:p>
            <a:endParaRPr lang="en-US" dirty="0"/>
          </a:p>
          <a:p>
            <a:r>
              <a:rPr lang="en-US" dirty="0"/>
              <a:t>https://www.damiencharlotin.com/hallucinations/</a:t>
            </a:r>
          </a:p>
          <a:p>
            <a:endParaRPr lang="en-US" dirty="0"/>
          </a:p>
        </p:txBody>
      </p:sp>
      <p:sp>
        <p:nvSpPr>
          <p:cNvPr id="4" name="Slide Number Placeholder 3"/>
          <p:cNvSpPr>
            <a:spLocks noGrp="1"/>
          </p:cNvSpPr>
          <p:nvPr>
            <p:ph type="sldNum" sz="quarter" idx="5"/>
          </p:nvPr>
        </p:nvSpPr>
        <p:spPr/>
        <p:txBody>
          <a:bodyPr/>
          <a:lstStyle/>
          <a:p>
            <a:fld id="{2A14A843-DC73-46A4-9820-5456FE162A5C}" type="slidenum">
              <a:rPr lang="en-US" smtClean="0"/>
              <a:t>26</a:t>
            </a:fld>
            <a:endParaRPr lang="en-US"/>
          </a:p>
        </p:txBody>
      </p:sp>
    </p:spTree>
    <p:extLst>
      <p:ext uri="{BB962C8B-B14F-4D97-AF65-F5344CB8AC3E}">
        <p14:creationId xmlns:p14="http://schemas.microsoft.com/office/powerpoint/2010/main" val="22382874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little bit of detail that I want to end on is that the application layer that you’re working at with Harvey and Perplexity is the just the tip of the AI stack. There are opportunities for innovation at all levels of the ecosystem.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https://www.srajdev.com/p/the-ai-stack</a:t>
            </a:r>
          </a:p>
          <a:p>
            <a:endParaRPr lang="en-US" dirty="0"/>
          </a:p>
        </p:txBody>
      </p:sp>
      <p:sp>
        <p:nvSpPr>
          <p:cNvPr id="4" name="Slide Number Placeholder 3"/>
          <p:cNvSpPr>
            <a:spLocks noGrp="1"/>
          </p:cNvSpPr>
          <p:nvPr>
            <p:ph type="sldNum" sz="quarter" idx="5"/>
          </p:nvPr>
        </p:nvSpPr>
        <p:spPr/>
        <p:txBody>
          <a:bodyPr/>
          <a:lstStyle/>
          <a:p>
            <a:fld id="{1E373EAC-06F0-4E5B-9631-60FA825E9B7F}" type="slidenum">
              <a:rPr lang="en-US" smtClean="0"/>
              <a:t>27</a:t>
            </a:fld>
            <a:endParaRPr lang="en-US"/>
          </a:p>
        </p:txBody>
      </p:sp>
    </p:spTree>
    <p:extLst>
      <p:ext uri="{BB962C8B-B14F-4D97-AF65-F5344CB8AC3E}">
        <p14:creationId xmlns:p14="http://schemas.microsoft.com/office/powerpoint/2010/main" val="20387898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is the end of my presentation, thank you for your attention.</a:t>
            </a:r>
          </a:p>
          <a:p>
            <a:endParaRPr lang="en-US" dirty="0"/>
          </a:p>
          <a:p>
            <a:r>
              <a:rPr lang="en-US" dirty="0"/>
              <a:t>9:30</a:t>
            </a:r>
          </a:p>
        </p:txBody>
      </p:sp>
      <p:sp>
        <p:nvSpPr>
          <p:cNvPr id="4" name="Slide Number Placeholder 3"/>
          <p:cNvSpPr>
            <a:spLocks noGrp="1"/>
          </p:cNvSpPr>
          <p:nvPr>
            <p:ph type="sldNum" sz="quarter" idx="5"/>
          </p:nvPr>
        </p:nvSpPr>
        <p:spPr/>
        <p:txBody>
          <a:bodyPr/>
          <a:lstStyle/>
          <a:p>
            <a:fld id="{2A14A843-DC73-46A4-9820-5456FE162A5C}" type="slidenum">
              <a:rPr lang="en-US" smtClean="0"/>
              <a:t>28</a:t>
            </a:fld>
            <a:endParaRPr lang="en-US"/>
          </a:p>
        </p:txBody>
      </p:sp>
    </p:spTree>
    <p:extLst>
      <p:ext uri="{BB962C8B-B14F-4D97-AF65-F5344CB8AC3E}">
        <p14:creationId xmlns:p14="http://schemas.microsoft.com/office/powerpoint/2010/main" val="3156820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C29F5-D746-FB38-2399-E89F91A1AF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EF4EEB-A510-92E1-D8F6-D4C83D5FF5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F40CCD-34C1-1BEF-9AB9-12F8DE31C15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what is AI? Broadly defined, AI is the ability of computer systems to perform tasks that normally require human intelligence. </a:t>
            </a:r>
          </a:p>
          <a:p>
            <a:endParaRPr lang="en-US" dirty="0"/>
          </a:p>
          <a:p>
            <a:r>
              <a:rPr lang="en-US" dirty="0"/>
              <a:t>https://www.oxfordreference.com/display/10.1093/acref/9780198609810.001.0001/acref-9780198609810-e-423</a:t>
            </a:r>
          </a:p>
          <a:p>
            <a:endParaRPr lang="en-US" dirty="0"/>
          </a:p>
        </p:txBody>
      </p:sp>
      <p:sp>
        <p:nvSpPr>
          <p:cNvPr id="4" name="Slide Number Placeholder 3">
            <a:extLst>
              <a:ext uri="{FF2B5EF4-FFF2-40B4-BE49-F238E27FC236}">
                <a16:creationId xmlns:a16="http://schemas.microsoft.com/office/drawing/2014/main" id="{1B5F7806-4756-355E-00F9-4821B058D391}"/>
              </a:ext>
            </a:extLst>
          </p:cNvPr>
          <p:cNvSpPr>
            <a:spLocks noGrp="1"/>
          </p:cNvSpPr>
          <p:nvPr>
            <p:ph type="sldNum" sz="quarter" idx="5"/>
          </p:nvPr>
        </p:nvSpPr>
        <p:spPr/>
        <p:txBody>
          <a:bodyPr/>
          <a:lstStyle/>
          <a:p>
            <a:fld id="{2A14A843-DC73-46A4-9820-5456FE162A5C}" type="slidenum">
              <a:rPr lang="en-US" smtClean="0"/>
              <a:t>3</a:t>
            </a:fld>
            <a:endParaRPr lang="en-US"/>
          </a:p>
        </p:txBody>
      </p:sp>
    </p:spTree>
    <p:extLst>
      <p:ext uri="{BB962C8B-B14F-4D97-AF65-F5344CB8AC3E}">
        <p14:creationId xmlns:p14="http://schemas.microsoft.com/office/powerpoint/2010/main" val="4170394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diagram provides a good visual that categorizes computer tasks that we would normally associate with human intelligence. Let’s look at some examples.</a:t>
            </a:r>
          </a:p>
          <a:p>
            <a:endParaRPr lang="en-US" dirty="0"/>
          </a:p>
          <a:p>
            <a:endParaRPr lang="en-US" dirty="0"/>
          </a:p>
          <a:p>
            <a:r>
              <a:rPr lang="en-US" dirty="0"/>
              <a:t>https://medium.com/@jainpalak9509/breakdown-simplify-ai-ml-nlp-deep-learning-computer-vision-c76cd982f1e4</a:t>
            </a:r>
          </a:p>
          <a:p>
            <a:endParaRPr lang="en-US" dirty="0"/>
          </a:p>
        </p:txBody>
      </p:sp>
      <p:sp>
        <p:nvSpPr>
          <p:cNvPr id="4" name="Slide Number Placeholder 3"/>
          <p:cNvSpPr>
            <a:spLocks noGrp="1"/>
          </p:cNvSpPr>
          <p:nvPr>
            <p:ph type="sldNum" sz="quarter" idx="5"/>
          </p:nvPr>
        </p:nvSpPr>
        <p:spPr/>
        <p:txBody>
          <a:bodyPr/>
          <a:lstStyle/>
          <a:p>
            <a:fld id="{AEB628BA-8C56-4421-8950-BAB8F6A849F9}" type="slidenum">
              <a:rPr lang="en-US" smtClean="0"/>
              <a:t>4</a:t>
            </a:fld>
            <a:endParaRPr lang="en-US"/>
          </a:p>
        </p:txBody>
      </p:sp>
    </p:spTree>
    <p:extLst>
      <p:ext uri="{BB962C8B-B14F-4D97-AF65-F5344CB8AC3E}">
        <p14:creationId xmlns:p14="http://schemas.microsoft.com/office/powerpoint/2010/main" val="3634248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Consider a natural language processing app that does text to speech, such as Dragon Naturally Speaking. This software is deterministic. For the same input, the user would get the same output.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https://www.ebay.com/itm/326201828484?chn=ps&amp;google_free_listing_action=view_item</a:t>
            </a:r>
          </a:p>
        </p:txBody>
      </p:sp>
      <p:sp>
        <p:nvSpPr>
          <p:cNvPr id="4" name="Slide Number Placeholder 3"/>
          <p:cNvSpPr>
            <a:spLocks noGrp="1"/>
          </p:cNvSpPr>
          <p:nvPr>
            <p:ph type="sldNum" sz="quarter" idx="5"/>
          </p:nvPr>
        </p:nvSpPr>
        <p:spPr/>
        <p:txBody>
          <a:bodyPr/>
          <a:lstStyle/>
          <a:p>
            <a:fld id="{2A14A843-DC73-46A4-9820-5456FE162A5C}" type="slidenum">
              <a:rPr lang="en-US" smtClean="0"/>
              <a:t>5</a:t>
            </a:fld>
            <a:endParaRPr lang="en-US"/>
          </a:p>
        </p:txBody>
      </p:sp>
    </p:spTree>
    <p:extLst>
      <p:ext uri="{BB962C8B-B14F-4D97-AF65-F5344CB8AC3E}">
        <p14:creationId xmlns:p14="http://schemas.microsoft.com/office/powerpoint/2010/main" val="1982891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same for optical character recognition. This form of computer vision can be done using algorithms and heuristics with predictable outputs.</a:t>
            </a:r>
          </a:p>
          <a:p>
            <a:endParaRPr lang="en-US" dirty="0"/>
          </a:p>
          <a:p>
            <a:r>
              <a:rPr lang="en-US" dirty="0"/>
              <a:t>https://www.openpr.com/news/2057056/optical-character-recognition-ocr-market-survey-report-2020</a:t>
            </a:r>
          </a:p>
        </p:txBody>
      </p:sp>
      <p:sp>
        <p:nvSpPr>
          <p:cNvPr id="4" name="Slide Number Placeholder 3"/>
          <p:cNvSpPr>
            <a:spLocks noGrp="1"/>
          </p:cNvSpPr>
          <p:nvPr>
            <p:ph type="sldNum" sz="quarter" idx="5"/>
          </p:nvPr>
        </p:nvSpPr>
        <p:spPr/>
        <p:txBody>
          <a:bodyPr/>
          <a:lstStyle/>
          <a:p>
            <a:fld id="{2A14A843-DC73-46A4-9820-5456FE162A5C}" type="slidenum">
              <a:rPr lang="en-US" smtClean="0"/>
              <a:t>6</a:t>
            </a:fld>
            <a:endParaRPr lang="en-US"/>
          </a:p>
        </p:txBody>
      </p:sp>
    </p:spTree>
    <p:extLst>
      <p:ext uri="{BB962C8B-B14F-4D97-AF65-F5344CB8AC3E}">
        <p14:creationId xmlns:p14="http://schemas.microsoft.com/office/powerpoint/2010/main" val="2119215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C2350-47DC-3A68-67D1-0004B38260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9EE746-3B12-D9DF-DA05-7A3C7F7F41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D0983E-4839-AA73-82C9-0E27216660E9}"/>
              </a:ext>
            </a:extLst>
          </p:cNvPr>
          <p:cNvSpPr>
            <a:spLocks noGrp="1"/>
          </p:cNvSpPr>
          <p:nvPr>
            <p:ph type="body" idx="1"/>
          </p:nvPr>
        </p:nvSpPr>
        <p:spPr/>
        <p:txBody>
          <a:bodyPr/>
          <a:lstStyle/>
          <a:p>
            <a:r>
              <a:rPr lang="en-US" dirty="0"/>
              <a:t>https://www.openpr.com/news/2057056/optical-character-recognition-ocr-market-survey-report-2020</a:t>
            </a:r>
          </a:p>
          <a:p>
            <a:endParaRPr lang="en-US" dirty="0"/>
          </a:p>
          <a:p>
            <a:r>
              <a:rPr lang="en-US" dirty="0"/>
              <a:t>Chatbots like ChatGPT are examples of deep learning AI where, the output is probabilistic and the same input may yield different outputs.</a:t>
            </a:r>
          </a:p>
        </p:txBody>
      </p:sp>
      <p:sp>
        <p:nvSpPr>
          <p:cNvPr id="4" name="Slide Number Placeholder 3">
            <a:extLst>
              <a:ext uri="{FF2B5EF4-FFF2-40B4-BE49-F238E27FC236}">
                <a16:creationId xmlns:a16="http://schemas.microsoft.com/office/drawing/2014/main" id="{59076175-EBFC-7562-CF36-63850E379FBE}"/>
              </a:ext>
            </a:extLst>
          </p:cNvPr>
          <p:cNvSpPr>
            <a:spLocks noGrp="1"/>
          </p:cNvSpPr>
          <p:nvPr>
            <p:ph type="sldNum" sz="quarter" idx="5"/>
          </p:nvPr>
        </p:nvSpPr>
        <p:spPr/>
        <p:txBody>
          <a:bodyPr/>
          <a:lstStyle/>
          <a:p>
            <a:fld id="{2A14A843-DC73-46A4-9820-5456FE162A5C}" type="slidenum">
              <a:rPr lang="en-US" smtClean="0"/>
              <a:t>7</a:t>
            </a:fld>
            <a:endParaRPr lang="en-US"/>
          </a:p>
        </p:txBody>
      </p:sp>
    </p:spTree>
    <p:extLst>
      <p:ext uri="{BB962C8B-B14F-4D97-AF65-F5344CB8AC3E}">
        <p14:creationId xmlns:p14="http://schemas.microsoft.com/office/powerpoint/2010/main" val="3105937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research is older than the transistor. This is the paper that proposed the Transformer in 2017 and sparked the current AI summer..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https://arxiv.org/pdf/1706.03762</a:t>
            </a:r>
          </a:p>
          <a:p>
            <a:endParaRPr lang="en-US" dirty="0"/>
          </a:p>
        </p:txBody>
      </p:sp>
      <p:sp>
        <p:nvSpPr>
          <p:cNvPr id="4" name="Slide Number Placeholder 3"/>
          <p:cNvSpPr>
            <a:spLocks noGrp="1"/>
          </p:cNvSpPr>
          <p:nvPr>
            <p:ph type="sldNum" sz="quarter" idx="5"/>
          </p:nvPr>
        </p:nvSpPr>
        <p:spPr/>
        <p:txBody>
          <a:bodyPr/>
          <a:lstStyle/>
          <a:p>
            <a:fld id="{2A14A843-DC73-46A4-9820-5456FE162A5C}" type="slidenum">
              <a:rPr lang="en-US" smtClean="0"/>
              <a:t>8</a:t>
            </a:fld>
            <a:endParaRPr lang="en-US"/>
          </a:p>
        </p:txBody>
      </p:sp>
    </p:spTree>
    <p:extLst>
      <p:ext uri="{BB962C8B-B14F-4D97-AF65-F5344CB8AC3E}">
        <p14:creationId xmlns:p14="http://schemas.microsoft.com/office/powerpoint/2010/main" val="2435926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Transformer described in the paper, computer neural networks were built by analyzing trillions of associations between words. The weights associated with these relationships became known as large language models or LLMs for short.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generated by ChatGPT</a:t>
            </a:r>
          </a:p>
          <a:p>
            <a:endParaRPr lang="en-US" dirty="0"/>
          </a:p>
        </p:txBody>
      </p:sp>
      <p:sp>
        <p:nvSpPr>
          <p:cNvPr id="4" name="Slide Number Placeholder 3"/>
          <p:cNvSpPr>
            <a:spLocks noGrp="1"/>
          </p:cNvSpPr>
          <p:nvPr>
            <p:ph type="sldNum" sz="quarter" idx="5"/>
          </p:nvPr>
        </p:nvSpPr>
        <p:spPr/>
        <p:txBody>
          <a:bodyPr/>
          <a:lstStyle/>
          <a:p>
            <a:fld id="{2A14A843-DC73-46A4-9820-5456FE162A5C}" type="slidenum">
              <a:rPr lang="en-US" smtClean="0"/>
              <a:t>9</a:t>
            </a:fld>
            <a:endParaRPr lang="en-US"/>
          </a:p>
        </p:txBody>
      </p:sp>
    </p:spTree>
    <p:extLst>
      <p:ext uri="{BB962C8B-B14F-4D97-AF65-F5344CB8AC3E}">
        <p14:creationId xmlns:p14="http://schemas.microsoft.com/office/powerpoint/2010/main" val="484724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FFC08-C001-1396-711D-DE609E1BBD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D13AF5-9DAF-F89C-2F15-8ED0D071EE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A16998-206D-2E83-C7A4-487F607CCF24}"/>
              </a:ext>
            </a:extLst>
          </p:cNvPr>
          <p:cNvSpPr>
            <a:spLocks noGrp="1"/>
          </p:cNvSpPr>
          <p:nvPr>
            <p:ph type="dt" sz="half" idx="10"/>
          </p:nvPr>
        </p:nvSpPr>
        <p:spPr/>
        <p:txBody>
          <a:bodyPr/>
          <a:lstStyle/>
          <a:p>
            <a:fld id="{5DEBBD35-5686-4027-89E4-D455878787B5}" type="datetimeFigureOut">
              <a:rPr lang="en-US" smtClean="0"/>
              <a:t>11/11/2025</a:t>
            </a:fld>
            <a:endParaRPr lang="en-US"/>
          </a:p>
        </p:txBody>
      </p:sp>
      <p:sp>
        <p:nvSpPr>
          <p:cNvPr id="5" name="Footer Placeholder 4">
            <a:extLst>
              <a:ext uri="{FF2B5EF4-FFF2-40B4-BE49-F238E27FC236}">
                <a16:creationId xmlns:a16="http://schemas.microsoft.com/office/drawing/2014/main" id="{FAC65607-1102-AF19-4679-1CCAF9953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3D94C8-4757-CC91-7C6D-A57A47DC523A}"/>
              </a:ext>
            </a:extLst>
          </p:cNvPr>
          <p:cNvSpPr>
            <a:spLocks noGrp="1"/>
          </p:cNvSpPr>
          <p:nvPr>
            <p:ph type="sldNum" sz="quarter" idx="12"/>
          </p:nvPr>
        </p:nvSpPr>
        <p:spPr/>
        <p:txBody>
          <a:bodyPr/>
          <a:lstStyle/>
          <a:p>
            <a:fld id="{25E4C57C-920D-4060-AE8D-8D388E33F785}" type="slidenum">
              <a:rPr lang="en-US" smtClean="0"/>
              <a:t>‹#›</a:t>
            </a:fld>
            <a:endParaRPr lang="en-US"/>
          </a:p>
        </p:txBody>
      </p:sp>
    </p:spTree>
    <p:extLst>
      <p:ext uri="{BB962C8B-B14F-4D97-AF65-F5344CB8AC3E}">
        <p14:creationId xmlns:p14="http://schemas.microsoft.com/office/powerpoint/2010/main" val="2505428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859A8-7F01-0997-0167-8450BD67F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9186E1-D4DA-7A1B-B205-5AA16ABA89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A2966A-DA71-DD59-D562-70768FBF39FA}"/>
              </a:ext>
            </a:extLst>
          </p:cNvPr>
          <p:cNvSpPr>
            <a:spLocks noGrp="1"/>
          </p:cNvSpPr>
          <p:nvPr>
            <p:ph type="dt" sz="half" idx="10"/>
          </p:nvPr>
        </p:nvSpPr>
        <p:spPr/>
        <p:txBody>
          <a:bodyPr/>
          <a:lstStyle/>
          <a:p>
            <a:fld id="{5DEBBD35-5686-4027-89E4-D455878787B5}" type="datetimeFigureOut">
              <a:rPr lang="en-US" smtClean="0"/>
              <a:t>11/11/2025</a:t>
            </a:fld>
            <a:endParaRPr lang="en-US"/>
          </a:p>
        </p:txBody>
      </p:sp>
      <p:sp>
        <p:nvSpPr>
          <p:cNvPr id="5" name="Footer Placeholder 4">
            <a:extLst>
              <a:ext uri="{FF2B5EF4-FFF2-40B4-BE49-F238E27FC236}">
                <a16:creationId xmlns:a16="http://schemas.microsoft.com/office/drawing/2014/main" id="{D8FE58B9-9766-7A95-EE99-2F17265BE4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32289C-25CF-6D69-B84B-EC89B6A412E9}"/>
              </a:ext>
            </a:extLst>
          </p:cNvPr>
          <p:cNvSpPr>
            <a:spLocks noGrp="1"/>
          </p:cNvSpPr>
          <p:nvPr>
            <p:ph type="sldNum" sz="quarter" idx="12"/>
          </p:nvPr>
        </p:nvSpPr>
        <p:spPr/>
        <p:txBody>
          <a:bodyPr/>
          <a:lstStyle/>
          <a:p>
            <a:fld id="{25E4C57C-920D-4060-AE8D-8D388E33F785}" type="slidenum">
              <a:rPr lang="en-US" smtClean="0"/>
              <a:t>‹#›</a:t>
            </a:fld>
            <a:endParaRPr lang="en-US"/>
          </a:p>
        </p:txBody>
      </p:sp>
    </p:spTree>
    <p:extLst>
      <p:ext uri="{BB962C8B-B14F-4D97-AF65-F5344CB8AC3E}">
        <p14:creationId xmlns:p14="http://schemas.microsoft.com/office/powerpoint/2010/main" val="3973299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32C4FC-6CC1-6D2A-17EB-E4787ACC88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BB8A0C-8C35-758D-442C-355412D400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3EB2C5-AA53-10B7-DA60-7AC085EBEB13}"/>
              </a:ext>
            </a:extLst>
          </p:cNvPr>
          <p:cNvSpPr>
            <a:spLocks noGrp="1"/>
          </p:cNvSpPr>
          <p:nvPr>
            <p:ph type="dt" sz="half" idx="10"/>
          </p:nvPr>
        </p:nvSpPr>
        <p:spPr/>
        <p:txBody>
          <a:bodyPr/>
          <a:lstStyle/>
          <a:p>
            <a:fld id="{5DEBBD35-5686-4027-89E4-D455878787B5}" type="datetimeFigureOut">
              <a:rPr lang="en-US" smtClean="0"/>
              <a:t>11/11/2025</a:t>
            </a:fld>
            <a:endParaRPr lang="en-US"/>
          </a:p>
        </p:txBody>
      </p:sp>
      <p:sp>
        <p:nvSpPr>
          <p:cNvPr id="5" name="Footer Placeholder 4">
            <a:extLst>
              <a:ext uri="{FF2B5EF4-FFF2-40B4-BE49-F238E27FC236}">
                <a16:creationId xmlns:a16="http://schemas.microsoft.com/office/drawing/2014/main" id="{F7BCE5D0-EFB3-8EBC-DFDF-1D58CF71D1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4D3DB-85AC-6632-85C8-737007865E28}"/>
              </a:ext>
            </a:extLst>
          </p:cNvPr>
          <p:cNvSpPr>
            <a:spLocks noGrp="1"/>
          </p:cNvSpPr>
          <p:nvPr>
            <p:ph type="sldNum" sz="quarter" idx="12"/>
          </p:nvPr>
        </p:nvSpPr>
        <p:spPr/>
        <p:txBody>
          <a:bodyPr/>
          <a:lstStyle/>
          <a:p>
            <a:fld id="{25E4C57C-920D-4060-AE8D-8D388E33F785}" type="slidenum">
              <a:rPr lang="en-US" smtClean="0"/>
              <a:t>‹#›</a:t>
            </a:fld>
            <a:endParaRPr lang="en-US"/>
          </a:p>
        </p:txBody>
      </p:sp>
    </p:spTree>
    <p:extLst>
      <p:ext uri="{BB962C8B-B14F-4D97-AF65-F5344CB8AC3E}">
        <p14:creationId xmlns:p14="http://schemas.microsoft.com/office/powerpoint/2010/main" val="3801625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A1FAC-DAE7-9A5D-09BC-E156D3AD59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FFAF89-4C7B-C474-E0F0-BD01502065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8FA281-16BB-50EB-A6CF-21BB1B180071}"/>
              </a:ext>
            </a:extLst>
          </p:cNvPr>
          <p:cNvSpPr>
            <a:spLocks noGrp="1"/>
          </p:cNvSpPr>
          <p:nvPr>
            <p:ph type="dt" sz="half" idx="10"/>
          </p:nvPr>
        </p:nvSpPr>
        <p:spPr/>
        <p:txBody>
          <a:bodyPr/>
          <a:lstStyle/>
          <a:p>
            <a:fld id="{5DEBBD35-5686-4027-89E4-D455878787B5}" type="datetimeFigureOut">
              <a:rPr lang="en-US" smtClean="0"/>
              <a:t>11/11/2025</a:t>
            </a:fld>
            <a:endParaRPr lang="en-US"/>
          </a:p>
        </p:txBody>
      </p:sp>
      <p:sp>
        <p:nvSpPr>
          <p:cNvPr id="5" name="Footer Placeholder 4">
            <a:extLst>
              <a:ext uri="{FF2B5EF4-FFF2-40B4-BE49-F238E27FC236}">
                <a16:creationId xmlns:a16="http://schemas.microsoft.com/office/drawing/2014/main" id="{9313C605-1EE0-95AF-94F8-1B99F5E397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FFBDA-6E10-F3D5-9D2F-D3BA2E0AE9B8}"/>
              </a:ext>
            </a:extLst>
          </p:cNvPr>
          <p:cNvSpPr>
            <a:spLocks noGrp="1"/>
          </p:cNvSpPr>
          <p:nvPr>
            <p:ph type="sldNum" sz="quarter" idx="12"/>
          </p:nvPr>
        </p:nvSpPr>
        <p:spPr/>
        <p:txBody>
          <a:bodyPr/>
          <a:lstStyle/>
          <a:p>
            <a:fld id="{25E4C57C-920D-4060-AE8D-8D388E33F785}" type="slidenum">
              <a:rPr lang="en-US" smtClean="0"/>
              <a:t>‹#›</a:t>
            </a:fld>
            <a:endParaRPr lang="en-US"/>
          </a:p>
        </p:txBody>
      </p:sp>
    </p:spTree>
    <p:extLst>
      <p:ext uri="{BB962C8B-B14F-4D97-AF65-F5344CB8AC3E}">
        <p14:creationId xmlns:p14="http://schemas.microsoft.com/office/powerpoint/2010/main" val="3888201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C1AA9-746A-9C97-7631-BBE8CF5D42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0DFB69-0FFC-36BE-4FA6-3FFE9D9D9CA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81EF74-9D01-687A-D0F2-A160AC77486D}"/>
              </a:ext>
            </a:extLst>
          </p:cNvPr>
          <p:cNvSpPr>
            <a:spLocks noGrp="1"/>
          </p:cNvSpPr>
          <p:nvPr>
            <p:ph type="dt" sz="half" idx="10"/>
          </p:nvPr>
        </p:nvSpPr>
        <p:spPr/>
        <p:txBody>
          <a:bodyPr/>
          <a:lstStyle/>
          <a:p>
            <a:fld id="{5DEBBD35-5686-4027-89E4-D455878787B5}" type="datetimeFigureOut">
              <a:rPr lang="en-US" smtClean="0"/>
              <a:t>11/11/2025</a:t>
            </a:fld>
            <a:endParaRPr lang="en-US"/>
          </a:p>
        </p:txBody>
      </p:sp>
      <p:sp>
        <p:nvSpPr>
          <p:cNvPr id="5" name="Footer Placeholder 4">
            <a:extLst>
              <a:ext uri="{FF2B5EF4-FFF2-40B4-BE49-F238E27FC236}">
                <a16:creationId xmlns:a16="http://schemas.microsoft.com/office/drawing/2014/main" id="{71B00885-FF26-D43A-A39A-66768E56E7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C8CAA-E563-635E-C4C5-7369DBC341C8}"/>
              </a:ext>
            </a:extLst>
          </p:cNvPr>
          <p:cNvSpPr>
            <a:spLocks noGrp="1"/>
          </p:cNvSpPr>
          <p:nvPr>
            <p:ph type="sldNum" sz="quarter" idx="12"/>
          </p:nvPr>
        </p:nvSpPr>
        <p:spPr/>
        <p:txBody>
          <a:bodyPr/>
          <a:lstStyle/>
          <a:p>
            <a:fld id="{25E4C57C-920D-4060-AE8D-8D388E33F785}" type="slidenum">
              <a:rPr lang="en-US" smtClean="0"/>
              <a:t>‹#›</a:t>
            </a:fld>
            <a:endParaRPr lang="en-US"/>
          </a:p>
        </p:txBody>
      </p:sp>
    </p:spTree>
    <p:extLst>
      <p:ext uri="{BB962C8B-B14F-4D97-AF65-F5344CB8AC3E}">
        <p14:creationId xmlns:p14="http://schemas.microsoft.com/office/powerpoint/2010/main" val="1617561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F54AB-14D1-029A-F75F-6627B04186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B62972-2254-0493-F003-FECA469B51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97953F-C6A7-76AD-A89A-0AE6067963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57E283-752E-466C-B4DF-7CF77E8F27CB}"/>
              </a:ext>
            </a:extLst>
          </p:cNvPr>
          <p:cNvSpPr>
            <a:spLocks noGrp="1"/>
          </p:cNvSpPr>
          <p:nvPr>
            <p:ph type="dt" sz="half" idx="10"/>
          </p:nvPr>
        </p:nvSpPr>
        <p:spPr/>
        <p:txBody>
          <a:bodyPr/>
          <a:lstStyle/>
          <a:p>
            <a:fld id="{5DEBBD35-5686-4027-89E4-D455878787B5}" type="datetimeFigureOut">
              <a:rPr lang="en-US" smtClean="0"/>
              <a:t>11/11/2025</a:t>
            </a:fld>
            <a:endParaRPr lang="en-US"/>
          </a:p>
        </p:txBody>
      </p:sp>
      <p:sp>
        <p:nvSpPr>
          <p:cNvPr id="6" name="Footer Placeholder 5">
            <a:extLst>
              <a:ext uri="{FF2B5EF4-FFF2-40B4-BE49-F238E27FC236}">
                <a16:creationId xmlns:a16="http://schemas.microsoft.com/office/drawing/2014/main" id="{11CE04A8-4A4E-CF02-F382-21674BA183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E6F05A-87A5-9049-A57F-BAB5398FDFC3}"/>
              </a:ext>
            </a:extLst>
          </p:cNvPr>
          <p:cNvSpPr>
            <a:spLocks noGrp="1"/>
          </p:cNvSpPr>
          <p:nvPr>
            <p:ph type="sldNum" sz="quarter" idx="12"/>
          </p:nvPr>
        </p:nvSpPr>
        <p:spPr/>
        <p:txBody>
          <a:bodyPr/>
          <a:lstStyle/>
          <a:p>
            <a:fld id="{25E4C57C-920D-4060-AE8D-8D388E33F785}" type="slidenum">
              <a:rPr lang="en-US" smtClean="0"/>
              <a:t>‹#›</a:t>
            </a:fld>
            <a:endParaRPr lang="en-US"/>
          </a:p>
        </p:txBody>
      </p:sp>
    </p:spTree>
    <p:extLst>
      <p:ext uri="{BB962C8B-B14F-4D97-AF65-F5344CB8AC3E}">
        <p14:creationId xmlns:p14="http://schemas.microsoft.com/office/powerpoint/2010/main" val="1440431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115FE-8FB9-2D37-AC13-56D35DF96E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91E34D-9534-E26F-99B4-207EF055CC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AFB35E-682E-8959-D5BC-F041E72956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EB0362-5DAB-4BCC-99FF-E3985CFB4A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F21F56-A2E4-BC2A-A4B8-9687F7998F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1A5DFA-FFB0-CE84-C482-13FC7E43D14E}"/>
              </a:ext>
            </a:extLst>
          </p:cNvPr>
          <p:cNvSpPr>
            <a:spLocks noGrp="1"/>
          </p:cNvSpPr>
          <p:nvPr>
            <p:ph type="dt" sz="half" idx="10"/>
          </p:nvPr>
        </p:nvSpPr>
        <p:spPr/>
        <p:txBody>
          <a:bodyPr/>
          <a:lstStyle/>
          <a:p>
            <a:fld id="{5DEBBD35-5686-4027-89E4-D455878787B5}" type="datetimeFigureOut">
              <a:rPr lang="en-US" smtClean="0"/>
              <a:t>11/11/2025</a:t>
            </a:fld>
            <a:endParaRPr lang="en-US"/>
          </a:p>
        </p:txBody>
      </p:sp>
      <p:sp>
        <p:nvSpPr>
          <p:cNvPr id="8" name="Footer Placeholder 7">
            <a:extLst>
              <a:ext uri="{FF2B5EF4-FFF2-40B4-BE49-F238E27FC236}">
                <a16:creationId xmlns:a16="http://schemas.microsoft.com/office/drawing/2014/main" id="{046B21C5-3A16-EEE1-0290-909C818E09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4D24C8-2583-19D0-0636-2779490AFB2C}"/>
              </a:ext>
            </a:extLst>
          </p:cNvPr>
          <p:cNvSpPr>
            <a:spLocks noGrp="1"/>
          </p:cNvSpPr>
          <p:nvPr>
            <p:ph type="sldNum" sz="quarter" idx="12"/>
          </p:nvPr>
        </p:nvSpPr>
        <p:spPr/>
        <p:txBody>
          <a:bodyPr/>
          <a:lstStyle/>
          <a:p>
            <a:fld id="{25E4C57C-920D-4060-AE8D-8D388E33F785}" type="slidenum">
              <a:rPr lang="en-US" smtClean="0"/>
              <a:t>‹#›</a:t>
            </a:fld>
            <a:endParaRPr lang="en-US"/>
          </a:p>
        </p:txBody>
      </p:sp>
    </p:spTree>
    <p:extLst>
      <p:ext uri="{BB962C8B-B14F-4D97-AF65-F5344CB8AC3E}">
        <p14:creationId xmlns:p14="http://schemas.microsoft.com/office/powerpoint/2010/main" val="537946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D89BE-5A13-87C4-2BA8-7C8804E097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489A96-BE00-CF0B-FFDC-19C666FA3A1E}"/>
              </a:ext>
            </a:extLst>
          </p:cNvPr>
          <p:cNvSpPr>
            <a:spLocks noGrp="1"/>
          </p:cNvSpPr>
          <p:nvPr>
            <p:ph type="dt" sz="half" idx="10"/>
          </p:nvPr>
        </p:nvSpPr>
        <p:spPr/>
        <p:txBody>
          <a:bodyPr/>
          <a:lstStyle/>
          <a:p>
            <a:fld id="{5DEBBD35-5686-4027-89E4-D455878787B5}" type="datetimeFigureOut">
              <a:rPr lang="en-US" smtClean="0"/>
              <a:t>11/11/2025</a:t>
            </a:fld>
            <a:endParaRPr lang="en-US"/>
          </a:p>
        </p:txBody>
      </p:sp>
      <p:sp>
        <p:nvSpPr>
          <p:cNvPr id="4" name="Footer Placeholder 3">
            <a:extLst>
              <a:ext uri="{FF2B5EF4-FFF2-40B4-BE49-F238E27FC236}">
                <a16:creationId xmlns:a16="http://schemas.microsoft.com/office/drawing/2014/main" id="{D4FA4088-578F-7D91-0059-061491B3A8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FFF1D6-37DD-50AF-335A-A0DC9B3D0867}"/>
              </a:ext>
            </a:extLst>
          </p:cNvPr>
          <p:cNvSpPr>
            <a:spLocks noGrp="1"/>
          </p:cNvSpPr>
          <p:nvPr>
            <p:ph type="sldNum" sz="quarter" idx="12"/>
          </p:nvPr>
        </p:nvSpPr>
        <p:spPr/>
        <p:txBody>
          <a:bodyPr/>
          <a:lstStyle/>
          <a:p>
            <a:fld id="{25E4C57C-920D-4060-AE8D-8D388E33F785}" type="slidenum">
              <a:rPr lang="en-US" smtClean="0"/>
              <a:t>‹#›</a:t>
            </a:fld>
            <a:endParaRPr lang="en-US"/>
          </a:p>
        </p:txBody>
      </p:sp>
    </p:spTree>
    <p:extLst>
      <p:ext uri="{BB962C8B-B14F-4D97-AF65-F5344CB8AC3E}">
        <p14:creationId xmlns:p14="http://schemas.microsoft.com/office/powerpoint/2010/main" val="1897804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1BABE9-EB68-F244-AA6D-72DE59FFDCC4}"/>
              </a:ext>
            </a:extLst>
          </p:cNvPr>
          <p:cNvSpPr>
            <a:spLocks noGrp="1"/>
          </p:cNvSpPr>
          <p:nvPr>
            <p:ph type="dt" sz="half" idx="10"/>
          </p:nvPr>
        </p:nvSpPr>
        <p:spPr/>
        <p:txBody>
          <a:bodyPr/>
          <a:lstStyle/>
          <a:p>
            <a:fld id="{5DEBBD35-5686-4027-89E4-D455878787B5}" type="datetimeFigureOut">
              <a:rPr lang="en-US" smtClean="0"/>
              <a:t>11/11/2025</a:t>
            </a:fld>
            <a:endParaRPr lang="en-US"/>
          </a:p>
        </p:txBody>
      </p:sp>
      <p:sp>
        <p:nvSpPr>
          <p:cNvPr id="3" name="Footer Placeholder 2">
            <a:extLst>
              <a:ext uri="{FF2B5EF4-FFF2-40B4-BE49-F238E27FC236}">
                <a16:creationId xmlns:a16="http://schemas.microsoft.com/office/drawing/2014/main" id="{C560CC67-ABB4-46B7-4D91-3724937B05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FBEE03-476B-44D7-5358-9FB1372F0980}"/>
              </a:ext>
            </a:extLst>
          </p:cNvPr>
          <p:cNvSpPr>
            <a:spLocks noGrp="1"/>
          </p:cNvSpPr>
          <p:nvPr>
            <p:ph type="sldNum" sz="quarter" idx="12"/>
          </p:nvPr>
        </p:nvSpPr>
        <p:spPr/>
        <p:txBody>
          <a:bodyPr/>
          <a:lstStyle/>
          <a:p>
            <a:fld id="{25E4C57C-920D-4060-AE8D-8D388E33F785}" type="slidenum">
              <a:rPr lang="en-US" smtClean="0"/>
              <a:t>‹#›</a:t>
            </a:fld>
            <a:endParaRPr lang="en-US"/>
          </a:p>
        </p:txBody>
      </p:sp>
    </p:spTree>
    <p:extLst>
      <p:ext uri="{BB962C8B-B14F-4D97-AF65-F5344CB8AC3E}">
        <p14:creationId xmlns:p14="http://schemas.microsoft.com/office/powerpoint/2010/main" val="1168032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ECACF-FE0F-4206-5935-C79A0D549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94B2EE-D188-001D-B90E-E369217C71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19AC3F-DB36-E36C-2C05-86121606DD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235763-7DE6-C71B-3049-893742E076C9}"/>
              </a:ext>
            </a:extLst>
          </p:cNvPr>
          <p:cNvSpPr>
            <a:spLocks noGrp="1"/>
          </p:cNvSpPr>
          <p:nvPr>
            <p:ph type="dt" sz="half" idx="10"/>
          </p:nvPr>
        </p:nvSpPr>
        <p:spPr/>
        <p:txBody>
          <a:bodyPr/>
          <a:lstStyle/>
          <a:p>
            <a:fld id="{5DEBBD35-5686-4027-89E4-D455878787B5}" type="datetimeFigureOut">
              <a:rPr lang="en-US" smtClean="0"/>
              <a:t>11/11/2025</a:t>
            </a:fld>
            <a:endParaRPr lang="en-US"/>
          </a:p>
        </p:txBody>
      </p:sp>
      <p:sp>
        <p:nvSpPr>
          <p:cNvPr id="6" name="Footer Placeholder 5">
            <a:extLst>
              <a:ext uri="{FF2B5EF4-FFF2-40B4-BE49-F238E27FC236}">
                <a16:creationId xmlns:a16="http://schemas.microsoft.com/office/drawing/2014/main" id="{02A1FEF0-A63D-387C-A757-8D505A6E3A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4A3649-1645-CA82-992F-F3BAB6D2F4C0}"/>
              </a:ext>
            </a:extLst>
          </p:cNvPr>
          <p:cNvSpPr>
            <a:spLocks noGrp="1"/>
          </p:cNvSpPr>
          <p:nvPr>
            <p:ph type="sldNum" sz="quarter" idx="12"/>
          </p:nvPr>
        </p:nvSpPr>
        <p:spPr/>
        <p:txBody>
          <a:bodyPr/>
          <a:lstStyle/>
          <a:p>
            <a:fld id="{25E4C57C-920D-4060-AE8D-8D388E33F785}" type="slidenum">
              <a:rPr lang="en-US" smtClean="0"/>
              <a:t>‹#›</a:t>
            </a:fld>
            <a:endParaRPr lang="en-US"/>
          </a:p>
        </p:txBody>
      </p:sp>
    </p:spTree>
    <p:extLst>
      <p:ext uri="{BB962C8B-B14F-4D97-AF65-F5344CB8AC3E}">
        <p14:creationId xmlns:p14="http://schemas.microsoft.com/office/powerpoint/2010/main" val="33700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7B6D7-B329-C2A5-6212-F1E4C16F6E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56280A-7F79-83D6-1D20-F44F3CC501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0E029B-EBD4-0ED4-D222-E2F7C15A74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714B14-3F3F-3F99-2788-44BB1F15D0F7}"/>
              </a:ext>
            </a:extLst>
          </p:cNvPr>
          <p:cNvSpPr>
            <a:spLocks noGrp="1"/>
          </p:cNvSpPr>
          <p:nvPr>
            <p:ph type="dt" sz="half" idx="10"/>
          </p:nvPr>
        </p:nvSpPr>
        <p:spPr/>
        <p:txBody>
          <a:bodyPr/>
          <a:lstStyle/>
          <a:p>
            <a:fld id="{5DEBBD35-5686-4027-89E4-D455878787B5}" type="datetimeFigureOut">
              <a:rPr lang="en-US" smtClean="0"/>
              <a:t>11/11/2025</a:t>
            </a:fld>
            <a:endParaRPr lang="en-US"/>
          </a:p>
        </p:txBody>
      </p:sp>
      <p:sp>
        <p:nvSpPr>
          <p:cNvPr id="6" name="Footer Placeholder 5">
            <a:extLst>
              <a:ext uri="{FF2B5EF4-FFF2-40B4-BE49-F238E27FC236}">
                <a16:creationId xmlns:a16="http://schemas.microsoft.com/office/drawing/2014/main" id="{B7184E37-1B15-828E-9169-FFA642CC99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5AC187-88C4-C764-0CB8-3AEC41AD8C94}"/>
              </a:ext>
            </a:extLst>
          </p:cNvPr>
          <p:cNvSpPr>
            <a:spLocks noGrp="1"/>
          </p:cNvSpPr>
          <p:nvPr>
            <p:ph type="sldNum" sz="quarter" idx="12"/>
          </p:nvPr>
        </p:nvSpPr>
        <p:spPr/>
        <p:txBody>
          <a:bodyPr/>
          <a:lstStyle/>
          <a:p>
            <a:fld id="{25E4C57C-920D-4060-AE8D-8D388E33F785}" type="slidenum">
              <a:rPr lang="en-US" smtClean="0"/>
              <a:t>‹#›</a:t>
            </a:fld>
            <a:endParaRPr lang="en-US"/>
          </a:p>
        </p:txBody>
      </p:sp>
    </p:spTree>
    <p:extLst>
      <p:ext uri="{BB962C8B-B14F-4D97-AF65-F5344CB8AC3E}">
        <p14:creationId xmlns:p14="http://schemas.microsoft.com/office/powerpoint/2010/main" val="2596213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21AE40-0495-B671-7E16-0D5CD1D309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693C1F-142A-815F-9067-67374CABDF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C4FEC2-5D48-A3C2-1CA1-6D3880EE61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DEBBD35-5686-4027-89E4-D455878787B5}" type="datetimeFigureOut">
              <a:rPr lang="en-US" smtClean="0"/>
              <a:t>11/11/2025</a:t>
            </a:fld>
            <a:endParaRPr lang="en-US"/>
          </a:p>
        </p:txBody>
      </p:sp>
      <p:sp>
        <p:nvSpPr>
          <p:cNvPr id="5" name="Footer Placeholder 4">
            <a:extLst>
              <a:ext uri="{FF2B5EF4-FFF2-40B4-BE49-F238E27FC236}">
                <a16:creationId xmlns:a16="http://schemas.microsoft.com/office/drawing/2014/main" id="{D7DCFB4A-3C23-4C6C-8CAB-5CA78932E0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4FEF2CE-4125-6C79-3A00-2C6C2EB675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5E4C57C-920D-4060-AE8D-8D388E33F785}" type="slidenum">
              <a:rPr lang="en-US" smtClean="0"/>
              <a:t>‹#›</a:t>
            </a:fld>
            <a:endParaRPr lang="en-US"/>
          </a:p>
        </p:txBody>
      </p:sp>
    </p:spTree>
    <p:extLst>
      <p:ext uri="{BB962C8B-B14F-4D97-AF65-F5344CB8AC3E}">
        <p14:creationId xmlns:p14="http://schemas.microsoft.com/office/powerpoint/2010/main" val="2824947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hyperlink" Target="https://poloclub.github.io/transformer-explainer/"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damiencharlotin.com/hallucination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61D00-25BF-F764-98CF-FCA817B62995}"/>
              </a:ext>
            </a:extLst>
          </p:cNvPr>
          <p:cNvSpPr>
            <a:spLocks noGrp="1"/>
          </p:cNvSpPr>
          <p:nvPr>
            <p:ph type="ctrTitle"/>
          </p:nvPr>
        </p:nvSpPr>
        <p:spPr/>
        <p:txBody>
          <a:bodyPr/>
          <a:lstStyle/>
          <a:p>
            <a:r>
              <a:rPr lang="en-US" dirty="0"/>
              <a:t>Generative AI and the Practice of Law</a:t>
            </a:r>
          </a:p>
        </p:txBody>
      </p:sp>
      <p:sp>
        <p:nvSpPr>
          <p:cNvPr id="3" name="Subtitle 2">
            <a:extLst>
              <a:ext uri="{FF2B5EF4-FFF2-40B4-BE49-F238E27FC236}">
                <a16:creationId xmlns:a16="http://schemas.microsoft.com/office/drawing/2014/main" id="{5CA242DD-A16C-BC2B-D313-0A02775C7343}"/>
              </a:ext>
            </a:extLst>
          </p:cNvPr>
          <p:cNvSpPr>
            <a:spLocks noGrp="1"/>
          </p:cNvSpPr>
          <p:nvPr>
            <p:ph type="subTitle" idx="1"/>
          </p:nvPr>
        </p:nvSpPr>
        <p:spPr>
          <a:xfrm>
            <a:off x="1524000" y="3602037"/>
            <a:ext cx="9144000" cy="2133599"/>
          </a:xfrm>
        </p:spPr>
        <p:txBody>
          <a:bodyPr>
            <a:normAutofit/>
          </a:bodyPr>
          <a:lstStyle/>
          <a:p>
            <a:r>
              <a:rPr lang="en-US" sz="3600" dirty="0"/>
              <a:t>Practice Innovation Attorney Interview</a:t>
            </a:r>
          </a:p>
          <a:p>
            <a:r>
              <a:rPr lang="en-US" sz="3600" dirty="0"/>
              <a:t>November 11, 2025</a:t>
            </a:r>
          </a:p>
          <a:p>
            <a:r>
              <a:rPr lang="en-US" sz="3600" dirty="0"/>
              <a:t>Leland Sampson</a:t>
            </a:r>
          </a:p>
        </p:txBody>
      </p:sp>
    </p:spTree>
    <p:extLst>
      <p:ext uri="{BB962C8B-B14F-4D97-AF65-F5344CB8AC3E}">
        <p14:creationId xmlns:p14="http://schemas.microsoft.com/office/powerpoint/2010/main" val="395164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C59D3-0CCB-F6F2-893C-C9B86471528A}"/>
              </a:ext>
            </a:extLst>
          </p:cNvPr>
          <p:cNvSpPr>
            <a:spLocks noGrp="1"/>
          </p:cNvSpPr>
          <p:nvPr>
            <p:ph type="title"/>
          </p:nvPr>
        </p:nvSpPr>
        <p:spPr/>
        <p:txBody>
          <a:bodyPr/>
          <a:lstStyle/>
          <a:p>
            <a:r>
              <a:rPr lang="en-US" dirty="0"/>
              <a:t>Fine-Tuning</a:t>
            </a:r>
          </a:p>
        </p:txBody>
      </p:sp>
      <p:sp>
        <p:nvSpPr>
          <p:cNvPr id="3" name="Date Placeholder 2">
            <a:extLst>
              <a:ext uri="{FF2B5EF4-FFF2-40B4-BE49-F238E27FC236}">
                <a16:creationId xmlns:a16="http://schemas.microsoft.com/office/drawing/2014/main" id="{4739E161-664A-F2F9-BCF3-B4687C6A7354}"/>
              </a:ext>
            </a:extLst>
          </p:cNvPr>
          <p:cNvSpPr>
            <a:spLocks noGrp="1"/>
          </p:cNvSpPr>
          <p:nvPr>
            <p:ph type="dt" sz="half" idx="10"/>
          </p:nvPr>
        </p:nvSpPr>
        <p:spPr/>
        <p:txBody>
          <a:bodyPr/>
          <a:lstStyle/>
          <a:p>
            <a:r>
              <a:rPr lang="en-US" dirty="0"/>
              <a:t>1/8/2025 – LLAM GenAI Webinar</a:t>
            </a:r>
          </a:p>
        </p:txBody>
      </p:sp>
      <p:sp>
        <p:nvSpPr>
          <p:cNvPr id="5" name="Footer Placeholder 4">
            <a:extLst>
              <a:ext uri="{FF2B5EF4-FFF2-40B4-BE49-F238E27FC236}">
                <a16:creationId xmlns:a16="http://schemas.microsoft.com/office/drawing/2014/main" id="{66E26436-D60F-C90C-A42F-C37C859F2C1C}"/>
              </a:ext>
            </a:extLst>
          </p:cNvPr>
          <p:cNvSpPr>
            <a:spLocks noGrp="1"/>
          </p:cNvSpPr>
          <p:nvPr>
            <p:ph type="ftr" sz="quarter" idx="11"/>
          </p:nvPr>
        </p:nvSpPr>
        <p:spPr/>
        <p:txBody>
          <a:bodyPr/>
          <a:lstStyle/>
          <a:p>
            <a:r>
              <a:rPr lang="en-US"/>
              <a:t>sampson.info</a:t>
            </a:r>
            <a:endParaRPr lang="en-US" dirty="0"/>
          </a:p>
        </p:txBody>
      </p:sp>
      <p:sp>
        <p:nvSpPr>
          <p:cNvPr id="6" name="Slide Number Placeholder 5">
            <a:extLst>
              <a:ext uri="{FF2B5EF4-FFF2-40B4-BE49-F238E27FC236}">
                <a16:creationId xmlns:a16="http://schemas.microsoft.com/office/drawing/2014/main" id="{BC56FE04-4C35-0EED-DF2C-8839D8A8D971}"/>
              </a:ext>
            </a:extLst>
          </p:cNvPr>
          <p:cNvSpPr>
            <a:spLocks noGrp="1"/>
          </p:cNvSpPr>
          <p:nvPr>
            <p:ph type="sldNum" sz="quarter" idx="12"/>
          </p:nvPr>
        </p:nvSpPr>
        <p:spPr/>
        <p:txBody>
          <a:bodyPr/>
          <a:lstStyle/>
          <a:p>
            <a:fld id="{008F4E72-3A30-4C78-8EC0-FEAC4E459F0A}" type="slidenum">
              <a:rPr lang="en-US" smtClean="0"/>
              <a:t>10</a:t>
            </a:fld>
            <a:endParaRPr lang="en-US" dirty="0"/>
          </a:p>
        </p:txBody>
      </p:sp>
      <p:pic>
        <p:nvPicPr>
          <p:cNvPr id="10" name="Content Placeholder 9">
            <a:extLst>
              <a:ext uri="{FF2B5EF4-FFF2-40B4-BE49-F238E27FC236}">
                <a16:creationId xmlns:a16="http://schemas.microsoft.com/office/drawing/2014/main" id="{1CFE1354-3E57-B2BF-1794-6EA8D14EC17B}"/>
              </a:ext>
            </a:extLst>
          </p:cNvPr>
          <p:cNvPicPr>
            <a:picLocks noGrp="1" noChangeAspect="1"/>
          </p:cNvPicPr>
          <p:nvPr>
            <p:ph idx="1"/>
          </p:nvPr>
        </p:nvPicPr>
        <p:blipFill>
          <a:blip r:embed="rId3"/>
          <a:stretch>
            <a:fillRect/>
          </a:stretch>
        </p:blipFill>
        <p:spPr bwMode="auto">
          <a:xfrm>
            <a:off x="838200" y="2023092"/>
            <a:ext cx="10515600" cy="3956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865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AA42C8-3085-F71A-8BC6-AC8D0FA5949D}"/>
              </a:ext>
            </a:extLst>
          </p:cNvPr>
          <p:cNvPicPr>
            <a:picLocks noChangeAspect="1"/>
          </p:cNvPicPr>
          <p:nvPr/>
        </p:nvPicPr>
        <p:blipFill>
          <a:blip r:embed="rId3"/>
          <a:stretch>
            <a:fillRect/>
          </a:stretch>
        </p:blipFill>
        <p:spPr>
          <a:xfrm>
            <a:off x="0" y="2006600"/>
            <a:ext cx="12192000" cy="2844800"/>
          </a:xfrm>
          <a:prstGeom prst="rect">
            <a:avLst/>
          </a:prstGeom>
        </p:spPr>
      </p:pic>
    </p:spTree>
    <p:extLst>
      <p:ext uri="{BB962C8B-B14F-4D97-AF65-F5344CB8AC3E}">
        <p14:creationId xmlns:p14="http://schemas.microsoft.com/office/powerpoint/2010/main" val="3539419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075AE-62C7-BE73-15C8-1841F39365FF}"/>
              </a:ext>
            </a:extLst>
          </p:cNvPr>
          <p:cNvSpPr>
            <a:spLocks noGrp="1"/>
          </p:cNvSpPr>
          <p:nvPr>
            <p:ph type="title"/>
          </p:nvPr>
        </p:nvSpPr>
        <p:spPr/>
        <p:txBody>
          <a:bodyPr/>
          <a:lstStyle/>
          <a:p>
            <a:r>
              <a:rPr lang="en-US" dirty="0"/>
              <a:t>System prompts</a:t>
            </a:r>
          </a:p>
        </p:txBody>
      </p:sp>
      <p:sp>
        <p:nvSpPr>
          <p:cNvPr id="3" name="Content Placeholder 2">
            <a:extLst>
              <a:ext uri="{FF2B5EF4-FFF2-40B4-BE49-F238E27FC236}">
                <a16:creationId xmlns:a16="http://schemas.microsoft.com/office/drawing/2014/main" id="{3663FE29-19E5-BE7E-F0DB-19ED952E485A}"/>
              </a:ext>
            </a:extLst>
          </p:cNvPr>
          <p:cNvSpPr>
            <a:spLocks noGrp="1"/>
          </p:cNvSpPr>
          <p:nvPr>
            <p:ph idx="1"/>
          </p:nvPr>
        </p:nvSpPr>
        <p:spPr/>
        <p:txBody>
          <a:bodyPr/>
          <a:lstStyle/>
          <a:p>
            <a:r>
              <a:rPr lang="en-US" dirty="0"/>
              <a:t>Set of instructions, guidelines, and additional contextual information that defines how LLM responds to user prompt.</a:t>
            </a:r>
          </a:p>
        </p:txBody>
      </p:sp>
      <p:pic>
        <p:nvPicPr>
          <p:cNvPr id="4098" name="Picture 2">
            <a:extLst>
              <a:ext uri="{FF2B5EF4-FFF2-40B4-BE49-F238E27FC236}">
                <a16:creationId xmlns:a16="http://schemas.microsoft.com/office/drawing/2014/main" id="{8204B820-F503-1A97-91B6-50171CDCD9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1437" y="2863850"/>
            <a:ext cx="9505950" cy="3448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181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6E9108-9EDA-4F35-B9B2-170CC154C193}"/>
              </a:ext>
            </a:extLst>
          </p:cNvPr>
          <p:cNvPicPr>
            <a:picLocks noChangeAspect="1"/>
          </p:cNvPicPr>
          <p:nvPr/>
        </p:nvPicPr>
        <p:blipFill rotWithShape="1">
          <a:blip r:embed="rId3"/>
          <a:srcRect t="29649"/>
          <a:stretch/>
        </p:blipFill>
        <p:spPr>
          <a:xfrm>
            <a:off x="1" y="3710610"/>
            <a:ext cx="12192000" cy="1628348"/>
          </a:xfrm>
          <a:prstGeom prst="rect">
            <a:avLst/>
          </a:prstGeom>
        </p:spPr>
      </p:pic>
      <p:sp>
        <p:nvSpPr>
          <p:cNvPr id="2" name="TextBox 1">
            <a:extLst>
              <a:ext uri="{FF2B5EF4-FFF2-40B4-BE49-F238E27FC236}">
                <a16:creationId xmlns:a16="http://schemas.microsoft.com/office/drawing/2014/main" id="{31D88CB2-495B-25DF-9BD5-D81879CF4842}"/>
              </a:ext>
            </a:extLst>
          </p:cNvPr>
          <p:cNvSpPr txBox="1"/>
          <p:nvPr/>
        </p:nvSpPr>
        <p:spPr>
          <a:xfrm>
            <a:off x="706244" y="1744911"/>
            <a:ext cx="10920761" cy="1323439"/>
          </a:xfrm>
          <a:prstGeom prst="rect">
            <a:avLst/>
          </a:prstGeom>
          <a:noFill/>
        </p:spPr>
        <p:txBody>
          <a:bodyPr wrap="square" rtlCol="0">
            <a:spAutoFit/>
          </a:bodyPr>
          <a:lstStyle/>
          <a:p>
            <a:pPr algn="ctr"/>
            <a:r>
              <a:rPr lang="en-US" sz="4000" b="1" dirty="0" err="1"/>
              <a:t>Tokenisation</a:t>
            </a:r>
            <a:r>
              <a:rPr lang="en-US" sz="4000" dirty="0"/>
              <a:t> – Turning words (or fragments of words) into numbers</a:t>
            </a:r>
          </a:p>
        </p:txBody>
      </p:sp>
    </p:spTree>
    <p:extLst>
      <p:ext uri="{BB962C8B-B14F-4D97-AF65-F5344CB8AC3E}">
        <p14:creationId xmlns:p14="http://schemas.microsoft.com/office/powerpoint/2010/main" val="656202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4011FA-B6B9-458C-AE9F-EC0B42EB68BF}"/>
              </a:ext>
            </a:extLst>
          </p:cNvPr>
          <p:cNvPicPr>
            <a:picLocks noChangeAspect="1"/>
          </p:cNvPicPr>
          <p:nvPr/>
        </p:nvPicPr>
        <p:blipFill rotWithShape="1">
          <a:blip r:embed="rId3"/>
          <a:srcRect t="18710"/>
          <a:stretch/>
        </p:blipFill>
        <p:spPr>
          <a:xfrm>
            <a:off x="283053" y="2197915"/>
            <a:ext cx="11564375" cy="3941628"/>
          </a:xfrm>
          <a:prstGeom prst="rect">
            <a:avLst/>
          </a:prstGeom>
        </p:spPr>
      </p:pic>
      <p:sp>
        <p:nvSpPr>
          <p:cNvPr id="2" name="TextBox 1">
            <a:extLst>
              <a:ext uri="{FF2B5EF4-FFF2-40B4-BE49-F238E27FC236}">
                <a16:creationId xmlns:a16="http://schemas.microsoft.com/office/drawing/2014/main" id="{14352015-3D63-36FF-35C5-9B59F0FD3337}"/>
              </a:ext>
            </a:extLst>
          </p:cNvPr>
          <p:cNvSpPr txBox="1"/>
          <p:nvPr/>
        </p:nvSpPr>
        <p:spPr>
          <a:xfrm>
            <a:off x="1947035" y="874476"/>
            <a:ext cx="8297930" cy="1323439"/>
          </a:xfrm>
          <a:prstGeom prst="rect">
            <a:avLst/>
          </a:prstGeom>
          <a:noFill/>
        </p:spPr>
        <p:txBody>
          <a:bodyPr wrap="square" rtlCol="0">
            <a:spAutoFit/>
          </a:bodyPr>
          <a:lstStyle/>
          <a:p>
            <a:pPr algn="ctr"/>
            <a:r>
              <a:rPr lang="en-US" sz="4000" b="1" dirty="0"/>
              <a:t>Embedding</a:t>
            </a:r>
            <a:r>
              <a:rPr lang="en-US" sz="4000" dirty="0"/>
              <a:t> – Tokens are mapped to vectors that carry meaning</a:t>
            </a:r>
          </a:p>
        </p:txBody>
      </p:sp>
    </p:spTree>
    <p:extLst>
      <p:ext uri="{BB962C8B-B14F-4D97-AF65-F5344CB8AC3E}">
        <p14:creationId xmlns:p14="http://schemas.microsoft.com/office/powerpoint/2010/main" val="2681066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E53ED2-05C9-4BF9-A1ED-7890D5CDD43B}"/>
              </a:ext>
            </a:extLst>
          </p:cNvPr>
          <p:cNvPicPr>
            <a:picLocks noChangeAspect="1"/>
          </p:cNvPicPr>
          <p:nvPr/>
        </p:nvPicPr>
        <p:blipFill rotWithShape="1">
          <a:blip r:embed="rId3"/>
          <a:srcRect t="12128"/>
          <a:stretch/>
        </p:blipFill>
        <p:spPr>
          <a:xfrm>
            <a:off x="2405584" y="1149618"/>
            <a:ext cx="9786416" cy="5159684"/>
          </a:xfrm>
          <a:prstGeom prst="rect">
            <a:avLst/>
          </a:prstGeom>
        </p:spPr>
      </p:pic>
      <p:sp>
        <p:nvSpPr>
          <p:cNvPr id="2" name="TextBox 1">
            <a:extLst>
              <a:ext uri="{FF2B5EF4-FFF2-40B4-BE49-F238E27FC236}">
                <a16:creationId xmlns:a16="http://schemas.microsoft.com/office/drawing/2014/main" id="{B63C361D-34E0-A773-C210-B6E18233A8DC}"/>
              </a:ext>
            </a:extLst>
          </p:cNvPr>
          <p:cNvSpPr txBox="1"/>
          <p:nvPr/>
        </p:nvSpPr>
        <p:spPr>
          <a:xfrm>
            <a:off x="310747" y="1228396"/>
            <a:ext cx="4268688" cy="4401205"/>
          </a:xfrm>
          <a:prstGeom prst="rect">
            <a:avLst/>
          </a:prstGeom>
          <a:noFill/>
        </p:spPr>
        <p:txBody>
          <a:bodyPr wrap="square" rtlCol="0">
            <a:spAutoFit/>
          </a:bodyPr>
          <a:lstStyle/>
          <a:p>
            <a:pPr algn="ctr"/>
            <a:r>
              <a:rPr lang="en-US" sz="4000" b="1" dirty="0"/>
              <a:t>Attention</a:t>
            </a:r>
            <a:r>
              <a:rPr lang="en-US" sz="4000" dirty="0"/>
              <a:t> – Range of words that could come next. The range is dynamic in relation to the words that came before</a:t>
            </a:r>
          </a:p>
        </p:txBody>
      </p:sp>
    </p:spTree>
    <p:extLst>
      <p:ext uri="{BB962C8B-B14F-4D97-AF65-F5344CB8AC3E}">
        <p14:creationId xmlns:p14="http://schemas.microsoft.com/office/powerpoint/2010/main" val="1707537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053950-C646-4549-9C3A-CCAD993C0871}"/>
              </a:ext>
            </a:extLst>
          </p:cNvPr>
          <p:cNvPicPr>
            <a:picLocks noChangeAspect="1"/>
          </p:cNvPicPr>
          <p:nvPr/>
        </p:nvPicPr>
        <p:blipFill rotWithShape="1">
          <a:blip r:embed="rId3"/>
          <a:srcRect t="17391"/>
          <a:stretch/>
        </p:blipFill>
        <p:spPr>
          <a:xfrm>
            <a:off x="304333" y="2883281"/>
            <a:ext cx="11583334" cy="3778775"/>
          </a:xfrm>
          <a:prstGeom prst="rect">
            <a:avLst/>
          </a:prstGeom>
        </p:spPr>
      </p:pic>
      <p:sp>
        <p:nvSpPr>
          <p:cNvPr id="2" name="TextBox 1">
            <a:extLst>
              <a:ext uri="{FF2B5EF4-FFF2-40B4-BE49-F238E27FC236}">
                <a16:creationId xmlns:a16="http://schemas.microsoft.com/office/drawing/2014/main" id="{0974CE6D-B1F5-1161-3B09-047E5DAEE014}"/>
              </a:ext>
            </a:extLst>
          </p:cNvPr>
          <p:cNvSpPr txBox="1"/>
          <p:nvPr/>
        </p:nvSpPr>
        <p:spPr>
          <a:xfrm>
            <a:off x="1443151" y="1313320"/>
            <a:ext cx="9305698" cy="1323439"/>
          </a:xfrm>
          <a:prstGeom prst="rect">
            <a:avLst/>
          </a:prstGeom>
          <a:noFill/>
        </p:spPr>
        <p:txBody>
          <a:bodyPr wrap="square" rtlCol="0">
            <a:spAutoFit/>
          </a:bodyPr>
          <a:lstStyle/>
          <a:p>
            <a:pPr algn="ctr"/>
            <a:r>
              <a:rPr lang="en-US" sz="4000" b="1" dirty="0"/>
              <a:t>Temperature</a:t>
            </a:r>
            <a:r>
              <a:rPr lang="en-US" sz="4000" dirty="0"/>
              <a:t> – how “creatively” the model picks the next word</a:t>
            </a:r>
          </a:p>
        </p:txBody>
      </p:sp>
    </p:spTree>
    <p:extLst>
      <p:ext uri="{BB962C8B-B14F-4D97-AF65-F5344CB8AC3E}">
        <p14:creationId xmlns:p14="http://schemas.microsoft.com/office/powerpoint/2010/main" val="331848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A screenshot of a computer&#10;&#10;Description automatically generated">
            <a:extLst>
              <a:ext uri="{FF2B5EF4-FFF2-40B4-BE49-F238E27FC236}">
                <a16:creationId xmlns:a16="http://schemas.microsoft.com/office/drawing/2014/main" id="{34AEB323-2C08-A6CF-CAAA-1C171F97DA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1905636"/>
            <a:ext cx="8077199" cy="4877267"/>
          </a:xfrm>
          <a:prstGeom prst="rect">
            <a:avLst/>
          </a:prstGeom>
        </p:spPr>
      </p:pic>
      <p:sp>
        <p:nvSpPr>
          <p:cNvPr id="3" name="Title 2">
            <a:extLst>
              <a:ext uri="{FF2B5EF4-FFF2-40B4-BE49-F238E27FC236}">
                <a16:creationId xmlns:a16="http://schemas.microsoft.com/office/drawing/2014/main" id="{09A75381-22FF-88B7-CC25-E10061A8A286}"/>
              </a:ext>
            </a:extLst>
          </p:cNvPr>
          <p:cNvSpPr>
            <a:spLocks noGrp="1"/>
          </p:cNvSpPr>
          <p:nvPr>
            <p:ph type="title"/>
          </p:nvPr>
        </p:nvSpPr>
        <p:spPr/>
        <p:txBody>
          <a:bodyPr/>
          <a:lstStyle/>
          <a:p>
            <a:r>
              <a:rPr lang="en-US" dirty="0">
                <a:hlinkClick r:id="rId4"/>
              </a:rPr>
              <a:t>See it in action</a:t>
            </a:r>
            <a:endParaRPr lang="en-US" dirty="0"/>
          </a:p>
        </p:txBody>
      </p:sp>
    </p:spTree>
    <p:extLst>
      <p:ext uri="{BB962C8B-B14F-4D97-AF65-F5344CB8AC3E}">
        <p14:creationId xmlns:p14="http://schemas.microsoft.com/office/powerpoint/2010/main" val="3872835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3D7AE-2641-1564-D031-8394CE84CBA3}"/>
              </a:ext>
            </a:extLst>
          </p:cNvPr>
          <p:cNvSpPr>
            <a:spLocks noGrp="1"/>
          </p:cNvSpPr>
          <p:nvPr>
            <p:ph type="title"/>
          </p:nvPr>
        </p:nvSpPr>
        <p:spPr/>
        <p:txBody>
          <a:bodyPr/>
          <a:lstStyle/>
          <a:p>
            <a:pPr algn="ctr"/>
            <a:r>
              <a:rPr lang="en-US" dirty="0"/>
              <a:t>We have a toddler that can talk, but sometimes it hallucinates - now what?</a:t>
            </a:r>
          </a:p>
        </p:txBody>
      </p:sp>
      <p:sp>
        <p:nvSpPr>
          <p:cNvPr id="3" name="Text Placeholder 2">
            <a:extLst>
              <a:ext uri="{FF2B5EF4-FFF2-40B4-BE49-F238E27FC236}">
                <a16:creationId xmlns:a16="http://schemas.microsoft.com/office/drawing/2014/main" id="{75329937-A6A8-9D8A-4CA0-7B3ED79C893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94729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Diagram&#10;&#10;AI-generated content may be incorrect.">
            <a:extLst>
              <a:ext uri="{FF2B5EF4-FFF2-40B4-BE49-F238E27FC236}">
                <a16:creationId xmlns:a16="http://schemas.microsoft.com/office/drawing/2014/main" id="{E0D0DEE4-C99B-82B8-CBD5-B4B144A7AAA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bwMode="auto">
          <a:xfrm>
            <a:off x="1189703" y="158532"/>
            <a:ext cx="9812594" cy="6540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275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EC7D8-B64F-CF40-D4BB-4DCFA065DC48}"/>
              </a:ext>
            </a:extLst>
          </p:cNvPr>
          <p:cNvSpPr>
            <a:spLocks noGrp="1"/>
          </p:cNvSpPr>
          <p:nvPr>
            <p:ph type="title"/>
          </p:nvPr>
        </p:nvSpPr>
        <p:spPr/>
        <p:txBody>
          <a:bodyPr/>
          <a:lstStyle/>
          <a:p>
            <a:r>
              <a:rPr lang="en-US" dirty="0"/>
              <a:t>Roadmap</a:t>
            </a:r>
          </a:p>
        </p:txBody>
      </p:sp>
      <p:sp>
        <p:nvSpPr>
          <p:cNvPr id="3" name="Content Placeholder 2">
            <a:extLst>
              <a:ext uri="{FF2B5EF4-FFF2-40B4-BE49-F238E27FC236}">
                <a16:creationId xmlns:a16="http://schemas.microsoft.com/office/drawing/2014/main" id="{F55FC4F0-96CB-720F-7D8F-7CB7151D4312}"/>
              </a:ext>
            </a:extLst>
          </p:cNvPr>
          <p:cNvSpPr>
            <a:spLocks noGrp="1"/>
          </p:cNvSpPr>
          <p:nvPr>
            <p:ph idx="1"/>
          </p:nvPr>
        </p:nvSpPr>
        <p:spPr/>
        <p:txBody>
          <a:bodyPr/>
          <a:lstStyle/>
          <a:p>
            <a:r>
              <a:rPr lang="en-US" dirty="0"/>
              <a:t>What is GenAI?</a:t>
            </a:r>
          </a:p>
          <a:p>
            <a:r>
              <a:rPr lang="en-US" dirty="0"/>
              <a:t>Attention is all you need</a:t>
            </a:r>
          </a:p>
          <a:p>
            <a:r>
              <a:rPr lang="en-US" dirty="0"/>
              <a:t>The next frontier: reasoning models</a:t>
            </a:r>
          </a:p>
          <a:p>
            <a:r>
              <a:rPr lang="en-US" dirty="0"/>
              <a:t>Hallucinations and accuracy</a:t>
            </a:r>
          </a:p>
          <a:p>
            <a:r>
              <a:rPr lang="en-US" dirty="0"/>
              <a:t>AI and the law: beside, inside, outside</a:t>
            </a:r>
          </a:p>
        </p:txBody>
      </p:sp>
    </p:spTree>
    <p:extLst>
      <p:ext uri="{BB962C8B-B14F-4D97-AF65-F5344CB8AC3E}">
        <p14:creationId xmlns:p14="http://schemas.microsoft.com/office/powerpoint/2010/main" val="1389821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B78C0-C4F7-0CFF-1951-7E6C545CA58E}"/>
              </a:ext>
            </a:extLst>
          </p:cNvPr>
          <p:cNvSpPr>
            <a:spLocks noGrp="1"/>
          </p:cNvSpPr>
          <p:nvPr>
            <p:ph type="title"/>
          </p:nvPr>
        </p:nvSpPr>
        <p:spPr/>
        <p:txBody>
          <a:bodyPr/>
          <a:lstStyle/>
          <a:p>
            <a:r>
              <a:rPr lang="en-US" dirty="0"/>
              <a:t>Limits of RAG</a:t>
            </a:r>
          </a:p>
        </p:txBody>
      </p:sp>
      <p:sp>
        <p:nvSpPr>
          <p:cNvPr id="3" name="Content Placeholder 2">
            <a:extLst>
              <a:ext uri="{FF2B5EF4-FFF2-40B4-BE49-F238E27FC236}">
                <a16:creationId xmlns:a16="http://schemas.microsoft.com/office/drawing/2014/main" id="{FBF4C821-FE8C-A798-05E4-DBB51DDA49F1}"/>
              </a:ext>
            </a:extLst>
          </p:cNvPr>
          <p:cNvSpPr>
            <a:spLocks noGrp="1"/>
          </p:cNvSpPr>
          <p:nvPr>
            <p:ph idx="1"/>
          </p:nvPr>
        </p:nvSpPr>
        <p:spPr/>
        <p:txBody>
          <a:bodyPr/>
          <a:lstStyle/>
          <a:p>
            <a:r>
              <a:rPr lang="en-US" sz="3600" dirty="0"/>
              <a:t>Limited by search appliance and knowledge source</a:t>
            </a:r>
          </a:p>
          <a:p>
            <a:r>
              <a:rPr lang="en-US" sz="3600" dirty="0"/>
              <a:t>Distraction</a:t>
            </a:r>
          </a:p>
          <a:p>
            <a:pPr lvl="1"/>
            <a:r>
              <a:rPr lang="en-US" sz="3200" dirty="0">
                <a:solidFill>
                  <a:srgbClr val="212623"/>
                </a:solidFill>
                <a:latin typeface="nb_international_proregular"/>
              </a:rPr>
              <a:t>The answer (or relevant info) gets lost in the noise</a:t>
            </a:r>
            <a:endParaRPr lang="en-US" sz="3200" dirty="0"/>
          </a:p>
          <a:p>
            <a:r>
              <a:rPr lang="en-US" sz="3600" dirty="0">
                <a:solidFill>
                  <a:srgbClr val="212623"/>
                </a:solidFill>
                <a:latin typeface="nb_international_proregular"/>
              </a:rPr>
              <a:t>LLM ignores the RAG info and relies on it’s parametric memory</a:t>
            </a:r>
          </a:p>
          <a:p>
            <a:pPr lvl="1"/>
            <a:endParaRPr lang="en-US" dirty="0"/>
          </a:p>
        </p:txBody>
      </p:sp>
    </p:spTree>
    <p:extLst>
      <p:ext uri="{BB962C8B-B14F-4D97-AF65-F5344CB8AC3E}">
        <p14:creationId xmlns:p14="http://schemas.microsoft.com/office/powerpoint/2010/main" val="157474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C59D3-0CCB-F6F2-893C-C9B86471528A}"/>
              </a:ext>
            </a:extLst>
          </p:cNvPr>
          <p:cNvSpPr>
            <a:spLocks noGrp="1"/>
          </p:cNvSpPr>
          <p:nvPr>
            <p:ph type="title"/>
          </p:nvPr>
        </p:nvSpPr>
        <p:spPr/>
        <p:txBody>
          <a:bodyPr/>
          <a:lstStyle/>
          <a:p>
            <a:r>
              <a:rPr lang="en-US" dirty="0"/>
              <a:t>Massive array of Memory Experts (</a:t>
            </a:r>
            <a:r>
              <a:rPr lang="en-US" dirty="0" err="1"/>
              <a:t>MoME</a:t>
            </a:r>
            <a:r>
              <a:rPr lang="en-US" dirty="0"/>
              <a:t>)</a:t>
            </a:r>
          </a:p>
        </p:txBody>
      </p:sp>
      <p:pic>
        <p:nvPicPr>
          <p:cNvPr id="1026" name="Picture 2" descr="Refer to caption">
            <a:extLst>
              <a:ext uri="{FF2B5EF4-FFF2-40B4-BE49-F238E27FC236}">
                <a16:creationId xmlns:a16="http://schemas.microsoft.com/office/drawing/2014/main" id="{F045A228-8250-79C8-FE0B-5E0022E853B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14133" y="1886635"/>
            <a:ext cx="10363733" cy="4229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904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1B9F5-9C6D-9921-3655-A9C6617FB29D}"/>
              </a:ext>
            </a:extLst>
          </p:cNvPr>
          <p:cNvSpPr>
            <a:spLocks noGrp="1"/>
          </p:cNvSpPr>
          <p:nvPr>
            <p:ph type="title"/>
          </p:nvPr>
        </p:nvSpPr>
        <p:spPr/>
        <p:txBody>
          <a:bodyPr/>
          <a:lstStyle/>
          <a:p>
            <a:r>
              <a:rPr lang="en-US" dirty="0"/>
              <a:t>Reasoning model architecture</a:t>
            </a:r>
          </a:p>
        </p:txBody>
      </p:sp>
      <p:pic>
        <p:nvPicPr>
          <p:cNvPr id="8" name="Content Placeholder 7">
            <a:extLst>
              <a:ext uri="{FF2B5EF4-FFF2-40B4-BE49-F238E27FC236}">
                <a16:creationId xmlns:a16="http://schemas.microsoft.com/office/drawing/2014/main" id="{99411CC8-DA64-EA02-5168-9B33544D4A5E}"/>
              </a:ext>
            </a:extLst>
          </p:cNvPr>
          <p:cNvPicPr>
            <a:picLocks noGrp="1" noChangeAspect="1"/>
          </p:cNvPicPr>
          <p:nvPr>
            <p:ph idx="1"/>
          </p:nvPr>
        </p:nvPicPr>
        <p:blipFill>
          <a:blip r:embed="rId3"/>
          <a:stretch>
            <a:fillRect/>
          </a:stretch>
        </p:blipFill>
        <p:spPr>
          <a:xfrm>
            <a:off x="1457173" y="1608944"/>
            <a:ext cx="9277653" cy="4773532"/>
          </a:xfrm>
        </p:spPr>
      </p:pic>
    </p:spTree>
    <p:extLst>
      <p:ext uri="{BB962C8B-B14F-4D97-AF65-F5344CB8AC3E}">
        <p14:creationId xmlns:p14="http://schemas.microsoft.com/office/powerpoint/2010/main" val="9649898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1B9F5-9C6D-9921-3655-A9C6617FB29D}"/>
              </a:ext>
            </a:extLst>
          </p:cNvPr>
          <p:cNvSpPr>
            <a:spLocks noGrp="1"/>
          </p:cNvSpPr>
          <p:nvPr>
            <p:ph type="title"/>
          </p:nvPr>
        </p:nvSpPr>
        <p:spPr/>
        <p:txBody>
          <a:bodyPr/>
          <a:lstStyle/>
          <a:p>
            <a:r>
              <a:rPr lang="en-US" dirty="0"/>
              <a:t>Reasoning model architecture – energy use</a:t>
            </a:r>
          </a:p>
        </p:txBody>
      </p:sp>
      <p:pic>
        <p:nvPicPr>
          <p:cNvPr id="3074" name="Picture 2" descr="Image">
            <a:extLst>
              <a:ext uri="{FF2B5EF4-FFF2-40B4-BE49-F238E27FC236}">
                <a16:creationId xmlns:a16="http://schemas.microsoft.com/office/drawing/2014/main" id="{2DC27A50-8868-1005-0119-9296B9EA7D5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25516" y="1825625"/>
            <a:ext cx="7740967"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309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DBB29-52ED-1EF2-2E90-307FC68AEA44}"/>
              </a:ext>
            </a:extLst>
          </p:cNvPr>
          <p:cNvSpPr>
            <a:spLocks noGrp="1"/>
          </p:cNvSpPr>
          <p:nvPr>
            <p:ph type="title"/>
          </p:nvPr>
        </p:nvSpPr>
        <p:spPr/>
        <p:txBody>
          <a:bodyPr/>
          <a:lstStyle/>
          <a:p>
            <a:pPr algn="ctr"/>
            <a:r>
              <a:rPr lang="en-US" dirty="0"/>
              <a:t>As lawyer, why should I care?</a:t>
            </a:r>
          </a:p>
        </p:txBody>
      </p:sp>
      <p:sp>
        <p:nvSpPr>
          <p:cNvPr id="3" name="Text Placeholder 2">
            <a:extLst>
              <a:ext uri="{FF2B5EF4-FFF2-40B4-BE49-F238E27FC236}">
                <a16:creationId xmlns:a16="http://schemas.microsoft.com/office/drawing/2014/main" id="{6119A9A6-60BA-B9CB-B924-36734998541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09150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456D2-1F0C-4473-C533-EDF0C8EB8061}"/>
              </a:ext>
            </a:extLst>
          </p:cNvPr>
          <p:cNvSpPr>
            <a:spLocks noGrp="1"/>
          </p:cNvSpPr>
          <p:nvPr>
            <p:ph type="title"/>
          </p:nvPr>
        </p:nvSpPr>
        <p:spPr/>
        <p:txBody>
          <a:bodyPr/>
          <a:lstStyle/>
          <a:p>
            <a:r>
              <a:rPr lang="en-US" dirty="0"/>
              <a:t>Beside, Inside, Outside</a:t>
            </a:r>
          </a:p>
        </p:txBody>
      </p:sp>
      <p:pic>
        <p:nvPicPr>
          <p:cNvPr id="5" name="Content Placeholder 4">
            <a:extLst>
              <a:ext uri="{FF2B5EF4-FFF2-40B4-BE49-F238E27FC236}">
                <a16:creationId xmlns:a16="http://schemas.microsoft.com/office/drawing/2014/main" id="{AD978517-FA85-F9A1-CFAB-C44D6F8D674B}"/>
              </a:ext>
            </a:extLst>
          </p:cNvPr>
          <p:cNvPicPr>
            <a:picLocks noGrp="1" noChangeAspect="1"/>
          </p:cNvPicPr>
          <p:nvPr>
            <p:ph idx="1"/>
          </p:nvPr>
        </p:nvPicPr>
        <p:blipFill>
          <a:blip r:embed="rId3"/>
          <a:stretch>
            <a:fillRect/>
          </a:stretch>
        </p:blipFill>
        <p:spPr>
          <a:xfrm>
            <a:off x="838200" y="1876930"/>
            <a:ext cx="10515600" cy="4248727"/>
          </a:xfrm>
          <a:prstGeom prst="rect">
            <a:avLst/>
          </a:prstGeom>
        </p:spPr>
      </p:pic>
    </p:spTree>
    <p:extLst>
      <p:ext uri="{BB962C8B-B14F-4D97-AF65-F5344CB8AC3E}">
        <p14:creationId xmlns:p14="http://schemas.microsoft.com/office/powerpoint/2010/main" val="3815410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F86CA-979E-D4F7-6D75-CDFD09BDF49B}"/>
              </a:ext>
            </a:extLst>
          </p:cNvPr>
          <p:cNvSpPr>
            <a:spLocks noGrp="1"/>
          </p:cNvSpPr>
          <p:nvPr>
            <p:ph type="title"/>
          </p:nvPr>
        </p:nvSpPr>
        <p:spPr/>
        <p:txBody>
          <a:bodyPr/>
          <a:lstStyle/>
          <a:p>
            <a:r>
              <a:rPr lang="en-US" dirty="0"/>
              <a:t>Rules of Professional Conduct</a:t>
            </a:r>
          </a:p>
        </p:txBody>
      </p:sp>
      <p:sp>
        <p:nvSpPr>
          <p:cNvPr id="3" name="Content Placeholder 2">
            <a:extLst>
              <a:ext uri="{FF2B5EF4-FFF2-40B4-BE49-F238E27FC236}">
                <a16:creationId xmlns:a16="http://schemas.microsoft.com/office/drawing/2014/main" id="{1575A809-C841-7845-C186-E39985321107}"/>
              </a:ext>
            </a:extLst>
          </p:cNvPr>
          <p:cNvSpPr>
            <a:spLocks noGrp="1"/>
          </p:cNvSpPr>
          <p:nvPr>
            <p:ph idx="1"/>
          </p:nvPr>
        </p:nvSpPr>
        <p:spPr/>
        <p:txBody>
          <a:bodyPr/>
          <a:lstStyle/>
          <a:p>
            <a:r>
              <a:rPr lang="en-US" dirty="0"/>
              <a:t>Rule 1.1</a:t>
            </a:r>
          </a:p>
          <a:p>
            <a:pPr lvl="1"/>
            <a:r>
              <a:rPr lang="en-US" dirty="0"/>
              <a:t>To maintain the requisite knowledge and skill, a lawyer should keep abreast of changes in the law and its practice, including the </a:t>
            </a:r>
            <a:r>
              <a:rPr lang="en-US" b="1" dirty="0"/>
              <a:t>benefits and risks associated with relevant technology.</a:t>
            </a:r>
          </a:p>
          <a:p>
            <a:r>
              <a:rPr lang="en-US" dirty="0"/>
              <a:t>Rule 5.1, </a:t>
            </a:r>
          </a:p>
          <a:p>
            <a:pPr lvl="1"/>
            <a:r>
              <a:rPr lang="en-US" dirty="0"/>
              <a:t>Supervising attorneys must ensure, “the firm has in effect measures giving reasonable assurance that all lawyers in the firm conform to the Rules of Professional Conduct.”</a:t>
            </a:r>
          </a:p>
          <a:p>
            <a:r>
              <a:rPr lang="en-US" dirty="0">
                <a:hlinkClick r:id="rId3"/>
              </a:rPr>
              <a:t>Database of instances where attorneys have been sanctioned for misuse of GenAI</a:t>
            </a:r>
            <a:endParaRPr lang="en-US" dirty="0"/>
          </a:p>
        </p:txBody>
      </p:sp>
    </p:spTree>
    <p:extLst>
      <p:ext uri="{BB962C8B-B14F-4D97-AF65-F5344CB8AC3E}">
        <p14:creationId xmlns:p14="http://schemas.microsoft.com/office/powerpoint/2010/main" val="1937339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6A0862B-3552-539C-B67E-CFDD5768B341}"/>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346129" y="-116238"/>
            <a:ext cx="11499742" cy="6832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4778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6239E-2D4B-9F8D-5A1F-0D99BDB16455}"/>
              </a:ext>
            </a:extLst>
          </p:cNvPr>
          <p:cNvSpPr>
            <a:spLocks noGrp="1"/>
          </p:cNvSpPr>
          <p:nvPr>
            <p:ph type="ctrTitle"/>
          </p:nvPr>
        </p:nvSpPr>
        <p:spPr/>
        <p:txBody>
          <a:bodyPr/>
          <a:lstStyle/>
          <a:p>
            <a:r>
              <a:rPr lang="en-US" dirty="0"/>
              <a:t>Thank you for watching!</a:t>
            </a:r>
          </a:p>
        </p:txBody>
      </p:sp>
      <p:sp>
        <p:nvSpPr>
          <p:cNvPr id="3" name="Subtitle 2">
            <a:extLst>
              <a:ext uri="{FF2B5EF4-FFF2-40B4-BE49-F238E27FC236}">
                <a16:creationId xmlns:a16="http://schemas.microsoft.com/office/drawing/2014/main" id="{91F4DF0C-7EAB-A8F3-205F-916D61E5B29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574081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3166F-FC30-7A56-707D-FB52E59F05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BD78E0-6880-EB5E-2214-6F5FC3586324}"/>
              </a:ext>
            </a:extLst>
          </p:cNvPr>
          <p:cNvSpPr>
            <a:spLocks noGrp="1"/>
          </p:cNvSpPr>
          <p:nvPr>
            <p:ph type="title"/>
          </p:nvPr>
        </p:nvSpPr>
        <p:spPr/>
        <p:txBody>
          <a:bodyPr/>
          <a:lstStyle/>
          <a:p>
            <a:r>
              <a:rPr lang="en-US" dirty="0"/>
              <a:t>What is AI?</a:t>
            </a:r>
          </a:p>
        </p:txBody>
      </p:sp>
      <p:sp>
        <p:nvSpPr>
          <p:cNvPr id="3" name="Content Placeholder 2">
            <a:extLst>
              <a:ext uri="{FF2B5EF4-FFF2-40B4-BE49-F238E27FC236}">
                <a16:creationId xmlns:a16="http://schemas.microsoft.com/office/drawing/2014/main" id="{A21D00E4-7EE0-2571-56A0-72614064C32B}"/>
              </a:ext>
            </a:extLst>
          </p:cNvPr>
          <p:cNvSpPr>
            <a:spLocks noGrp="1"/>
          </p:cNvSpPr>
          <p:nvPr>
            <p:ph idx="1"/>
          </p:nvPr>
        </p:nvSpPr>
        <p:spPr/>
        <p:txBody>
          <a:bodyPr anchor="ctr">
            <a:normAutofit/>
          </a:bodyPr>
          <a:lstStyle/>
          <a:p>
            <a:pPr marL="0" indent="0" algn="ctr">
              <a:buNone/>
            </a:pPr>
            <a:r>
              <a:rPr lang="en-US" sz="4400" dirty="0"/>
              <a:t>Computer systems able to perform tasks that normally require human intelligence </a:t>
            </a:r>
          </a:p>
        </p:txBody>
      </p:sp>
    </p:spTree>
    <p:extLst>
      <p:ext uri="{BB962C8B-B14F-4D97-AF65-F5344CB8AC3E}">
        <p14:creationId xmlns:p14="http://schemas.microsoft.com/office/powerpoint/2010/main" val="1651445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enn Diagram showing relationship between AI, ML, DL, NLP, Computer vision">
            <a:extLst>
              <a:ext uri="{FF2B5EF4-FFF2-40B4-BE49-F238E27FC236}">
                <a16:creationId xmlns:a16="http://schemas.microsoft.com/office/drawing/2014/main" id="{728AA27F-21F7-F3F2-F8D5-6F564633C1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2138" y="0"/>
            <a:ext cx="84677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778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31F7A236-E7CC-C8C5-4E97-F75DEDFA511D}"/>
              </a:ext>
            </a:extLst>
          </p:cNvPr>
          <p:cNvPicPr>
            <a:picLocks noChangeAspect="1"/>
          </p:cNvPicPr>
          <p:nvPr/>
        </p:nvPicPr>
        <p:blipFill>
          <a:blip r:embed="rId3"/>
          <a:stretch>
            <a:fillRect/>
          </a:stretch>
        </p:blipFill>
        <p:spPr bwMode="auto">
          <a:xfrm>
            <a:off x="499059" y="2337256"/>
            <a:ext cx="3573882" cy="43513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enn Diagram showing relationship between AI, ML, DL, NLP, Computer vision">
            <a:extLst>
              <a:ext uri="{FF2B5EF4-FFF2-40B4-BE49-F238E27FC236}">
                <a16:creationId xmlns:a16="http://schemas.microsoft.com/office/drawing/2014/main" id="{124CEFB1-F5DF-2ACE-0C05-E1363E1F64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1804" y="1055915"/>
            <a:ext cx="6989233" cy="5660571"/>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98D95AC-4729-2617-B0F4-CD661F8FAB80}"/>
              </a:ext>
            </a:extLst>
          </p:cNvPr>
          <p:cNvSpPr/>
          <p:nvPr/>
        </p:nvSpPr>
        <p:spPr>
          <a:xfrm>
            <a:off x="6662059" y="5169933"/>
            <a:ext cx="696685" cy="71923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D7B24716-36AF-FACE-3C3B-2F65360B95E4}"/>
              </a:ext>
            </a:extLst>
          </p:cNvPr>
          <p:cNvSpPr>
            <a:spLocks noGrp="1"/>
          </p:cNvSpPr>
          <p:nvPr>
            <p:ph type="title"/>
          </p:nvPr>
        </p:nvSpPr>
        <p:spPr/>
        <p:txBody>
          <a:bodyPr>
            <a:normAutofit/>
          </a:bodyPr>
          <a:lstStyle/>
          <a:p>
            <a:r>
              <a:rPr lang="en-US" sz="6000" dirty="0"/>
              <a:t>Speech to text</a:t>
            </a:r>
          </a:p>
        </p:txBody>
      </p:sp>
    </p:spTree>
    <p:extLst>
      <p:ext uri="{BB962C8B-B14F-4D97-AF65-F5344CB8AC3E}">
        <p14:creationId xmlns:p14="http://schemas.microsoft.com/office/powerpoint/2010/main" val="449203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0B70E-E82C-2CC3-2068-9683CB03367E}"/>
            </a:ext>
          </a:extLst>
        </p:cNvPr>
        <p:cNvGrpSpPr/>
        <p:nvPr/>
      </p:nvGrpSpPr>
      <p:grpSpPr>
        <a:xfrm>
          <a:off x="0" y="0"/>
          <a:ext cx="0" cy="0"/>
          <a:chOff x="0" y="0"/>
          <a:chExt cx="0" cy="0"/>
        </a:xfrm>
      </p:grpSpPr>
      <p:pic>
        <p:nvPicPr>
          <p:cNvPr id="3" name="Picture 2" descr="Venn Diagram showing relationship between AI, ML, DL, NLP, Computer vision">
            <a:extLst>
              <a:ext uri="{FF2B5EF4-FFF2-40B4-BE49-F238E27FC236}">
                <a16:creationId xmlns:a16="http://schemas.microsoft.com/office/drawing/2014/main" id="{ABB349BA-7622-3615-2EB0-4B5657CB1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5997" y="925288"/>
            <a:ext cx="6989233" cy="5660571"/>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9B70C871-B862-EE6E-0A32-4F240FE4B1B2}"/>
              </a:ext>
            </a:extLst>
          </p:cNvPr>
          <p:cNvSpPr/>
          <p:nvPr/>
        </p:nvSpPr>
        <p:spPr>
          <a:xfrm>
            <a:off x="9688288" y="5557156"/>
            <a:ext cx="761999" cy="75111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Optical Character Recognition (OCR) Market">
            <a:extLst>
              <a:ext uri="{FF2B5EF4-FFF2-40B4-BE49-F238E27FC236}">
                <a16:creationId xmlns:a16="http://schemas.microsoft.com/office/drawing/2014/main" id="{79CF2D17-0A2B-F1B5-EA0A-12F8F91721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61886"/>
            <a:ext cx="5460785" cy="368345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0FDC3C9A-5C6D-8E69-5A55-1D5080236C10}"/>
              </a:ext>
            </a:extLst>
          </p:cNvPr>
          <p:cNvSpPr>
            <a:spLocks noGrp="1"/>
          </p:cNvSpPr>
          <p:nvPr>
            <p:ph type="title"/>
          </p:nvPr>
        </p:nvSpPr>
        <p:spPr/>
        <p:txBody>
          <a:bodyPr>
            <a:normAutofit/>
          </a:bodyPr>
          <a:lstStyle/>
          <a:p>
            <a:r>
              <a:rPr lang="en-US" sz="4800" dirty="0"/>
              <a:t>Optical Character Recognition</a:t>
            </a:r>
          </a:p>
        </p:txBody>
      </p:sp>
    </p:spTree>
    <p:extLst>
      <p:ext uri="{BB962C8B-B14F-4D97-AF65-F5344CB8AC3E}">
        <p14:creationId xmlns:p14="http://schemas.microsoft.com/office/powerpoint/2010/main" val="3641760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07146-A9B1-D7C0-123D-D385576BB5CC}"/>
            </a:ext>
          </a:extLst>
        </p:cNvPr>
        <p:cNvGrpSpPr/>
        <p:nvPr/>
      </p:nvGrpSpPr>
      <p:grpSpPr>
        <a:xfrm>
          <a:off x="0" y="0"/>
          <a:ext cx="0" cy="0"/>
          <a:chOff x="0" y="0"/>
          <a:chExt cx="0" cy="0"/>
        </a:xfrm>
      </p:grpSpPr>
      <p:pic>
        <p:nvPicPr>
          <p:cNvPr id="3" name="Picture 2" descr="Venn Diagram showing relationship between AI, ML, DL, NLP, Computer vision">
            <a:extLst>
              <a:ext uri="{FF2B5EF4-FFF2-40B4-BE49-F238E27FC236}">
                <a16:creationId xmlns:a16="http://schemas.microsoft.com/office/drawing/2014/main" id="{07844C9C-1087-C2FB-91F9-07CCCAA50E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5997" y="925288"/>
            <a:ext cx="6989233" cy="5660571"/>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8C62578E-1F93-0987-9C7D-9F521F8B3A2E}"/>
              </a:ext>
            </a:extLst>
          </p:cNvPr>
          <p:cNvSpPr/>
          <p:nvPr/>
        </p:nvSpPr>
        <p:spPr>
          <a:xfrm>
            <a:off x="8834370" y="3510642"/>
            <a:ext cx="761999" cy="75111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558F4F70-7E4A-FD41-3497-933C125962BA}"/>
              </a:ext>
            </a:extLst>
          </p:cNvPr>
          <p:cNvSpPr>
            <a:spLocks noGrp="1"/>
          </p:cNvSpPr>
          <p:nvPr>
            <p:ph type="title"/>
          </p:nvPr>
        </p:nvSpPr>
        <p:spPr/>
        <p:txBody>
          <a:bodyPr>
            <a:normAutofit/>
          </a:bodyPr>
          <a:lstStyle/>
          <a:p>
            <a:r>
              <a:rPr lang="en-US" sz="4800" dirty="0"/>
              <a:t>Generative AI chatbots</a:t>
            </a:r>
          </a:p>
        </p:txBody>
      </p:sp>
      <p:pic>
        <p:nvPicPr>
          <p:cNvPr id="2050" name="Picture 2">
            <a:extLst>
              <a:ext uri="{FF2B5EF4-FFF2-40B4-BE49-F238E27FC236}">
                <a16:creationId xmlns:a16="http://schemas.microsoft.com/office/drawing/2014/main" id="{6DA0E53F-9EBF-4BE3-5F87-1884DE2665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1" y="3092905"/>
            <a:ext cx="4365171" cy="1283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837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E7C279-D79E-6EFD-10AC-7A010B5848E3}"/>
              </a:ext>
            </a:extLst>
          </p:cNvPr>
          <p:cNvPicPr>
            <a:picLocks noChangeAspect="1"/>
          </p:cNvPicPr>
          <p:nvPr/>
        </p:nvPicPr>
        <p:blipFill>
          <a:blip r:embed="rId3"/>
          <a:stretch>
            <a:fillRect/>
          </a:stretch>
        </p:blipFill>
        <p:spPr>
          <a:xfrm>
            <a:off x="349781" y="0"/>
            <a:ext cx="11492437" cy="6858000"/>
          </a:xfrm>
          <a:prstGeom prst="rect">
            <a:avLst/>
          </a:prstGeom>
        </p:spPr>
      </p:pic>
    </p:spTree>
    <p:extLst>
      <p:ext uri="{BB962C8B-B14F-4D97-AF65-F5344CB8AC3E}">
        <p14:creationId xmlns:p14="http://schemas.microsoft.com/office/powerpoint/2010/main" val="787942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99DB6-F09F-D36E-176C-3BB8D20C008E}"/>
              </a:ext>
            </a:extLst>
          </p:cNvPr>
          <p:cNvSpPr>
            <a:spLocks noGrp="1"/>
          </p:cNvSpPr>
          <p:nvPr>
            <p:ph type="title"/>
          </p:nvPr>
        </p:nvSpPr>
        <p:spPr/>
        <p:txBody>
          <a:bodyPr/>
          <a:lstStyle/>
          <a:p>
            <a:r>
              <a:rPr lang="en-US" dirty="0"/>
              <a:t>Training a LLM</a:t>
            </a:r>
          </a:p>
        </p:txBody>
      </p:sp>
      <p:pic>
        <p:nvPicPr>
          <p:cNvPr id="9" name="Content Placeholder 8" descr="A diagram of a computer network&#10;&#10;AI-generated content may be incorrect.">
            <a:extLst>
              <a:ext uri="{FF2B5EF4-FFF2-40B4-BE49-F238E27FC236}">
                <a16:creationId xmlns:a16="http://schemas.microsoft.com/office/drawing/2014/main" id="{BFD1B4D3-7CB7-0AC9-DD1C-B10B0AEA736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2832496" y="1825625"/>
            <a:ext cx="6527007"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4168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5807</TotalTime>
  <Words>2270</Words>
  <Application>Microsoft Office PowerPoint</Application>
  <PresentationFormat>Widescreen</PresentationFormat>
  <Paragraphs>175</Paragraphs>
  <Slides>28</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Aptos</vt:lpstr>
      <vt:lpstr>Aptos Display</vt:lpstr>
      <vt:lpstr>Arial</vt:lpstr>
      <vt:lpstr>nb_international_proregular</vt:lpstr>
      <vt:lpstr>Office Theme</vt:lpstr>
      <vt:lpstr>Generative AI and the Practice of Law</vt:lpstr>
      <vt:lpstr>Roadmap</vt:lpstr>
      <vt:lpstr>What is AI?</vt:lpstr>
      <vt:lpstr>PowerPoint Presentation</vt:lpstr>
      <vt:lpstr>Speech to text</vt:lpstr>
      <vt:lpstr>Optical Character Recognition</vt:lpstr>
      <vt:lpstr>Generative AI chatbots</vt:lpstr>
      <vt:lpstr>PowerPoint Presentation</vt:lpstr>
      <vt:lpstr>Training a LLM</vt:lpstr>
      <vt:lpstr>Fine-Tuning</vt:lpstr>
      <vt:lpstr>PowerPoint Presentation</vt:lpstr>
      <vt:lpstr>System prompts</vt:lpstr>
      <vt:lpstr>PowerPoint Presentation</vt:lpstr>
      <vt:lpstr>PowerPoint Presentation</vt:lpstr>
      <vt:lpstr>PowerPoint Presentation</vt:lpstr>
      <vt:lpstr>PowerPoint Presentation</vt:lpstr>
      <vt:lpstr>See it in action</vt:lpstr>
      <vt:lpstr>We have a toddler that can talk, but sometimes it hallucinates - now what?</vt:lpstr>
      <vt:lpstr>PowerPoint Presentation</vt:lpstr>
      <vt:lpstr>Limits of RAG</vt:lpstr>
      <vt:lpstr>Massive array of Memory Experts (MoME)</vt:lpstr>
      <vt:lpstr>Reasoning model architecture</vt:lpstr>
      <vt:lpstr>Reasoning model architecture – energy use</vt:lpstr>
      <vt:lpstr>As lawyer, why should I care?</vt:lpstr>
      <vt:lpstr>Beside, Inside, Outside</vt:lpstr>
      <vt:lpstr>Rules of Professional Conduct</vt:lpstr>
      <vt:lpstr>PowerPoint Presentation</vt:lpstr>
      <vt:lpstr>Thank you for watching!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Leland Sampson</dc:creator>
  <cp:lastModifiedBy>Leland Sampson</cp:lastModifiedBy>
  <cp:revision>4</cp:revision>
  <dcterms:created xsi:type="dcterms:W3CDTF">2025-11-03T20:40:39Z</dcterms:created>
  <dcterms:modified xsi:type="dcterms:W3CDTF">2025-11-11T18:53:06Z</dcterms:modified>
</cp:coreProperties>
</file>